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0"/>
  </p:notesMasterIdLst>
  <p:sldIdLst>
    <p:sldId id="279" r:id="rId2"/>
    <p:sldId id="281" r:id="rId3"/>
    <p:sldId id="258" r:id="rId4"/>
    <p:sldId id="260" r:id="rId5"/>
    <p:sldId id="261" r:id="rId6"/>
    <p:sldId id="282" r:id="rId7"/>
    <p:sldId id="283" r:id="rId8"/>
    <p:sldId id="284" r:id="rId9"/>
    <p:sldId id="285" r:id="rId10"/>
    <p:sldId id="286" r:id="rId11"/>
    <p:sldId id="287" r:id="rId12"/>
    <p:sldId id="288" r:id="rId13"/>
    <p:sldId id="289" r:id="rId14"/>
    <p:sldId id="268" r:id="rId15"/>
    <p:sldId id="269" r:id="rId16"/>
    <p:sldId id="270" r:id="rId17"/>
    <p:sldId id="272" r:id="rId18"/>
    <p:sldId id="274" r:id="rId19"/>
    <p:sldId id="273" r:id="rId20"/>
    <p:sldId id="290" r:id="rId21"/>
    <p:sldId id="275" r:id="rId22"/>
    <p:sldId id="291" r:id="rId23"/>
    <p:sldId id="292" r:id="rId24"/>
    <p:sldId id="293" r:id="rId25"/>
    <p:sldId id="294" r:id="rId26"/>
    <p:sldId id="298" r:id="rId27"/>
    <p:sldId id="276" r:id="rId28"/>
    <p:sldId id="271" r:id="rId29"/>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p:normalViewPr>
  <p:slideViewPr>
    <p:cSldViewPr snapToGrid="0">
      <p:cViewPr varScale="1">
        <p:scale>
          <a:sx n="86" d="100"/>
          <a:sy n="86" d="100"/>
        </p:scale>
        <p:origin x="6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3F4D80F9-A888-49CF-B6CB-7FD695FC7646}" type="datetimeFigureOut">
              <a:rPr lang="en-US" smtClean="0"/>
              <a:t>11/14/2018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C21ACED8-6CBA-4924-9F1F-9EDA06D66980}" type="slidenum">
              <a:rPr lang="en-US" smtClean="0"/>
              <a:t>‹#›</a:t>
            </a:fld>
            <a:endParaRPr lang="en-US"/>
          </a:p>
        </p:txBody>
      </p:sp>
    </p:spTree>
    <p:extLst>
      <p:ext uri="{BB962C8B-B14F-4D97-AF65-F5344CB8AC3E}">
        <p14:creationId xmlns:p14="http://schemas.microsoft.com/office/powerpoint/2010/main" val="1404747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A16F40-D234-4D07-9D62-05ED75E233ED}" type="slidenum">
              <a:rPr lang="en-US"/>
              <a:pPr/>
              <a:t>20</a:t>
            </a:fld>
            <a:endParaRPr 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lang="en-US"/>
              <a:t>-&gt; NoSQL was a term coined by Eric Evans.  He states that ‘… but the whole point of seeking alternatives is that you need to solve a problem that relational databases are a bad fit for. …</a:t>
            </a:r>
          </a:p>
          <a:p>
            <a:r>
              <a:rPr lang="en-US"/>
              <a:t>-&gt; This is why people are continually interpreting nosql to be </a:t>
            </a:r>
            <a:r>
              <a:rPr lang="en-US" i="1"/>
              <a:t>anti-RDBMS</a:t>
            </a:r>
            <a:r>
              <a:rPr lang="en-US"/>
              <a:t>, it's the only rational conclusion when the only thing some of these projects share in common is that they are </a:t>
            </a:r>
            <a:r>
              <a:rPr lang="en-US" i="1"/>
              <a:t>not relational databases</a:t>
            </a:r>
            <a:r>
              <a:rPr lang="en-US"/>
              <a:t>.’  </a:t>
            </a:r>
          </a:p>
          <a:p>
            <a:r>
              <a:rPr lang="en-US"/>
              <a:t>-&gt; Emil Elfrem stated it is not a ‘NO’ SQL but more of a ‘Not Only” SQL. </a:t>
            </a:r>
          </a:p>
          <a:p>
            <a:endParaRPr lang="en-US"/>
          </a:p>
        </p:txBody>
      </p:sp>
    </p:spTree>
    <p:extLst>
      <p:ext uri="{BB962C8B-B14F-4D97-AF65-F5344CB8AC3E}">
        <p14:creationId xmlns:p14="http://schemas.microsoft.com/office/powerpoint/2010/main" val="197468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343883-479A-4822-876C-16166D2BB60A}" type="slidenum">
              <a:rPr lang="en-US"/>
              <a:pPr/>
              <a:t>22</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lang="en-US"/>
              <a:t>-&gt; Proposed by Eric Brewer (talk on Principles of Distributed Computing July 2000).</a:t>
            </a:r>
          </a:p>
          <a:p>
            <a:r>
              <a:rPr lang="en-US"/>
              <a:t>-&gt; Partitionability: divide nodes into small groups that can see other groups, but they can't see everyone.</a:t>
            </a:r>
            <a:br>
              <a:rPr lang="en-US"/>
            </a:br>
            <a:r>
              <a:rPr lang="en-US"/>
              <a:t>-&gt; Consistency: write a value and then you read the value you get the same value back. In a partitioned system there are windows where that's not true.</a:t>
            </a:r>
            <a:br>
              <a:rPr lang="en-US"/>
            </a:br>
            <a:r>
              <a:rPr lang="en-US"/>
              <a:t>-&gt; Availability: may not always be able to write or read. The system will say you can't write because it wants to keep the system consistent.</a:t>
            </a:r>
            <a:br>
              <a:rPr lang="en-US"/>
            </a:br>
            <a:r>
              <a:rPr lang="en-US"/>
              <a:t>-&gt; To scale you have to partition, so you are left with choosing either high consistency or high availability for a particular system. You must find the right</a:t>
            </a:r>
          </a:p>
          <a:p>
            <a:r>
              <a:rPr lang="en-US"/>
              <a:t>     overlap of availability and consistency. </a:t>
            </a:r>
          </a:p>
          <a:p>
            <a:r>
              <a:rPr lang="en-US"/>
              <a:t>-&gt; Choose a specific approach based on the needs of the service.</a:t>
            </a:r>
            <a:br>
              <a:rPr lang="en-US"/>
            </a:br>
            <a:r>
              <a:rPr lang="en-US"/>
              <a:t>-&gt; For the checkout process you always want to honor requests to add items to a shopping cart because it's revenue producing. </a:t>
            </a:r>
          </a:p>
          <a:p>
            <a:r>
              <a:rPr lang="en-US"/>
              <a:t>    In this case you choose high availability. Errors are hidden from the customer and sorted out later. </a:t>
            </a:r>
            <a:br>
              <a:rPr lang="en-US"/>
            </a:br>
            <a:r>
              <a:rPr lang="en-US"/>
              <a:t>-&gt; When a customer submits an order you favor consistency because several services--credit card processing, shipping and handling, reporting—</a:t>
            </a:r>
          </a:p>
          <a:p>
            <a:r>
              <a:rPr lang="en-US"/>
              <a:t>    are simultaneously accessing the data. </a:t>
            </a:r>
          </a:p>
        </p:txBody>
      </p:sp>
    </p:spTree>
    <p:extLst>
      <p:ext uri="{BB962C8B-B14F-4D97-AF65-F5344CB8AC3E}">
        <p14:creationId xmlns:p14="http://schemas.microsoft.com/office/powerpoint/2010/main" val="921863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9FAD43-C3B6-4878-96F7-E334DD178E8E}" type="slidenum">
              <a:rPr lang="en-US"/>
              <a:pPr/>
              <a:t>24</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a:t>-&gt; http://cloudera-todd.s3.amazonaws.com/nosql.pdf</a:t>
            </a:r>
          </a:p>
        </p:txBody>
      </p:sp>
    </p:spTree>
    <p:extLst>
      <p:ext uri="{BB962C8B-B14F-4D97-AF65-F5344CB8AC3E}">
        <p14:creationId xmlns:p14="http://schemas.microsoft.com/office/powerpoint/2010/main" val="3737484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4B3333-3EFC-4F97-8058-ACD707E2064A}" type="slidenum">
              <a:rPr lang="en-US"/>
              <a:pPr/>
              <a:t>25</a:t>
            </a:fld>
            <a:endParaRPr lang="en-US"/>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r>
              <a:rPr lang="en-US"/>
              <a:t>-&gt; http://en.wikipedia.org/wiki/Eventual_consistency</a:t>
            </a:r>
          </a:p>
          <a:p>
            <a:r>
              <a:rPr lang="en-US"/>
              <a:t>-&gt; http://www.allthingsdistributed.com/2008/12/eventually_consistent.html</a:t>
            </a:r>
          </a:p>
          <a:p>
            <a:endParaRPr lang="en-US"/>
          </a:p>
          <a:p>
            <a:r>
              <a:rPr lang="en-US"/>
              <a:t>The types of large systems based on CAP aren't ACID they are BASE (http://queue.acm.org/detail.cfm?id=1394128):</a:t>
            </a:r>
            <a:br>
              <a:rPr lang="en-US"/>
            </a:br>
            <a:r>
              <a:rPr lang="en-US"/>
              <a:t>* Basically Available - system seems to work all the time</a:t>
            </a:r>
            <a:br>
              <a:rPr lang="en-US"/>
            </a:br>
            <a:r>
              <a:rPr lang="en-US"/>
              <a:t>* Soft State - it doesn't have to be consistent all the time</a:t>
            </a:r>
            <a:br>
              <a:rPr lang="en-US"/>
            </a:br>
            <a:r>
              <a:rPr lang="en-US"/>
              <a:t>* Eventually Consistent - becomes consistent at some later time</a:t>
            </a:r>
            <a:br>
              <a:rPr lang="en-US"/>
            </a:br>
            <a:endParaRPr lang="en-US"/>
          </a:p>
          <a:p>
            <a:r>
              <a:rPr lang="en-US"/>
              <a:t>Everyone who builds big applications builds them on CAP and BASE: Google, Yahoo, Facebook, Amazon, eBay, etc </a:t>
            </a:r>
          </a:p>
          <a:p>
            <a:endParaRPr lang="en-US"/>
          </a:p>
        </p:txBody>
      </p:sp>
    </p:spTree>
    <p:extLst>
      <p:ext uri="{BB962C8B-B14F-4D97-AF65-F5344CB8AC3E}">
        <p14:creationId xmlns:p14="http://schemas.microsoft.com/office/powerpoint/2010/main" val="1950632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291530-7625-470B-B4D3-30543A6D1301}" type="slidenum">
              <a:rPr lang="en-US"/>
              <a:pPr/>
              <a:t>26</a:t>
            </a:fld>
            <a:endParaRPr lang="en-US"/>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r>
              <a:rPr lang="en-US"/>
              <a:t>-&gt; As the data is written, the latest version is on at least one node.  The data is then versioned/replicated to other nodes within the system.  </a:t>
            </a:r>
          </a:p>
          <a:p>
            <a:r>
              <a:rPr lang="en-US"/>
              <a:t>-&gt; Eventually, the same version is on all nodes.</a:t>
            </a:r>
          </a:p>
        </p:txBody>
      </p:sp>
    </p:spTree>
    <p:extLst>
      <p:ext uri="{BB962C8B-B14F-4D97-AF65-F5344CB8AC3E}">
        <p14:creationId xmlns:p14="http://schemas.microsoft.com/office/powerpoint/2010/main" val="163433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7462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00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598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3969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4054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79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3016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9328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359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6220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solidFill>
                  <a:prstClr val="black">
                    <a:tint val="75000"/>
                  </a:prstClr>
                </a:solidFill>
              </a:rPr>
              <a:pPr/>
              <a:t>11/14/2018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FFFFD-3B3E-4576-A5F0-2FC5AA489A9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023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6BCC44F-C5AC-45B6-8239-EF1D34AC5485}" type="datetimeFigureOut">
              <a:rPr lang="en-US" smtClean="0">
                <a:solidFill>
                  <a:prstClr val="black">
                    <a:tint val="75000"/>
                  </a:prstClr>
                </a:solidFill>
              </a:rPr>
              <a:pPr defTabSz="914400"/>
              <a:t>11/14/2018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CDFFFFD-3B3E-4576-A5F0-2FC5AA489A90}"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85224783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earchsqlserver.techtarget.com/definition/schema" TargetMode="External"/><Relationship Id="rId2" Type="http://schemas.openxmlformats.org/officeDocument/2006/relationships/hyperlink" Target="https://searchsqlserver.techtarget.com/definition/SQ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Big </a:t>
            </a:r>
            <a:r>
              <a:rPr lang="en-US" dirty="0"/>
              <a:t>D</a:t>
            </a:r>
            <a:r>
              <a:rPr lang="en-US" dirty="0" smtClean="0"/>
              <a:t>ata and </a:t>
            </a:r>
            <a:r>
              <a:rPr lang="en-US" dirty="0" err="1" smtClean="0"/>
              <a:t>NoSQL</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9602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93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solidFill>
                  <a:prstClr val="black"/>
                </a:solidFill>
              </a:rPr>
              <a:t>A Single View to the Customer</a:t>
            </a:r>
          </a:p>
        </p:txBody>
      </p:sp>
      <p:pic>
        <p:nvPicPr>
          <p:cNvPr id="8" name="Picture 7"/>
          <p:cNvPicPr>
            <a:picLocks noChangeAspect="1"/>
          </p:cNvPicPr>
          <p:nvPr/>
        </p:nvPicPr>
        <p:blipFill>
          <a:blip r:embed="rId2"/>
          <a:stretch>
            <a:fillRect/>
          </a:stretch>
        </p:blipFill>
        <p:spPr>
          <a:xfrm>
            <a:off x="4775200" y="1547802"/>
            <a:ext cx="2476500" cy="2476500"/>
          </a:xfrm>
          <a:prstGeom prst="rect">
            <a:avLst/>
          </a:prstGeom>
        </p:spPr>
      </p:pic>
      <p:sp>
        <p:nvSpPr>
          <p:cNvPr id="9" name="TextBox 8"/>
          <p:cNvSpPr txBox="1"/>
          <p:nvPr/>
        </p:nvSpPr>
        <p:spPr>
          <a:xfrm>
            <a:off x="5239224" y="3213734"/>
            <a:ext cx="1633781" cy="523220"/>
          </a:xfrm>
          <a:prstGeom prst="rect">
            <a:avLst/>
          </a:prstGeom>
          <a:noFill/>
        </p:spPr>
        <p:txBody>
          <a:bodyPr wrap="none" rtlCol="0">
            <a:spAutoFit/>
          </a:bodyPr>
          <a:lstStyle/>
          <a:p>
            <a:pPr defTabSz="914400"/>
            <a:r>
              <a:rPr lang="en-US" sz="2800" b="1" dirty="0">
                <a:solidFill>
                  <a:prstClr val="white"/>
                </a:solidFill>
              </a:rPr>
              <a:t>Customer</a:t>
            </a:r>
          </a:p>
        </p:txBody>
      </p:sp>
      <p:pic>
        <p:nvPicPr>
          <p:cNvPr id="10" name="Picture 9"/>
          <p:cNvPicPr>
            <a:picLocks noChangeAspect="1"/>
          </p:cNvPicPr>
          <p:nvPr/>
        </p:nvPicPr>
        <p:blipFill>
          <a:blip r:embed="rId3"/>
          <a:stretch>
            <a:fillRect/>
          </a:stretch>
        </p:blipFill>
        <p:spPr>
          <a:xfrm>
            <a:off x="4042859" y="898485"/>
            <a:ext cx="730215" cy="275327"/>
          </a:xfrm>
          <a:prstGeom prst="rect">
            <a:avLst/>
          </a:prstGeom>
        </p:spPr>
      </p:pic>
      <p:pic>
        <p:nvPicPr>
          <p:cNvPr id="11" name="Picture 10"/>
          <p:cNvPicPr>
            <a:picLocks noChangeAspect="1"/>
          </p:cNvPicPr>
          <p:nvPr/>
        </p:nvPicPr>
        <p:blipFill>
          <a:blip r:embed="rId4"/>
          <a:stretch>
            <a:fillRect/>
          </a:stretch>
        </p:blipFill>
        <p:spPr>
          <a:xfrm>
            <a:off x="2830786" y="1461563"/>
            <a:ext cx="465656" cy="451878"/>
          </a:xfrm>
          <a:prstGeom prst="rect">
            <a:avLst/>
          </a:prstGeom>
        </p:spPr>
      </p:pic>
      <p:pic>
        <p:nvPicPr>
          <p:cNvPr id="12" name="Picture 11"/>
          <p:cNvPicPr>
            <a:picLocks noChangeAspect="1"/>
          </p:cNvPicPr>
          <p:nvPr/>
        </p:nvPicPr>
        <p:blipFill>
          <a:blip r:embed="rId5"/>
          <a:stretch>
            <a:fillRect/>
          </a:stretch>
        </p:blipFill>
        <p:spPr>
          <a:xfrm>
            <a:off x="3153972" y="1045124"/>
            <a:ext cx="790060" cy="342900"/>
          </a:xfrm>
          <a:prstGeom prst="rect">
            <a:avLst/>
          </a:prstGeom>
        </p:spPr>
      </p:pic>
      <p:sp>
        <p:nvSpPr>
          <p:cNvPr id="13" name="Oval 12"/>
          <p:cNvSpPr/>
          <p:nvPr/>
        </p:nvSpPr>
        <p:spPr>
          <a:xfrm>
            <a:off x="3817033"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defTabSz="914400"/>
            <a:r>
              <a:rPr lang="en-US" sz="1050" dirty="0">
                <a:solidFill>
                  <a:prstClr val="white"/>
                </a:solidFill>
              </a:rPr>
              <a:t>Social Media</a:t>
            </a:r>
          </a:p>
        </p:txBody>
      </p:sp>
      <p:cxnSp>
        <p:nvCxnSpPr>
          <p:cNvPr id="14" name="Straight Connector 13"/>
          <p:cNvCxnSpPr/>
          <p:nvPr/>
        </p:nvCxnSpPr>
        <p:spPr>
          <a:xfrm flipH="1" flipV="1">
            <a:off x="4521201"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4000500" y="3491104"/>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152400"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400"/>
            <a:r>
              <a:rPr lang="en-US" sz="1050" dirty="0">
                <a:solidFill>
                  <a:prstClr val="white"/>
                </a:solidFill>
              </a:rPr>
              <a:t>Gaming</a:t>
            </a:r>
          </a:p>
        </p:txBody>
      </p:sp>
      <p:cxnSp>
        <p:nvCxnSpPr>
          <p:cNvPr id="19" name="Straight Connector 18"/>
          <p:cNvCxnSpPr>
            <a:endCxn id="10" idx="2"/>
          </p:cNvCxnSpPr>
          <p:nvPr/>
        </p:nvCxnSpPr>
        <p:spPr>
          <a:xfrm flipV="1">
            <a:off x="4318000" y="1173812"/>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3670301"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3296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4670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3815264"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400"/>
            <a:r>
              <a:rPr lang="en-US" sz="800" dirty="0">
                <a:solidFill>
                  <a:prstClr val="white"/>
                </a:solidFill>
              </a:rPr>
              <a:t>Entertain</a:t>
            </a:r>
          </a:p>
        </p:txBody>
      </p:sp>
      <p:sp>
        <p:nvSpPr>
          <p:cNvPr id="39" name="Oval 38"/>
          <p:cNvSpPr/>
          <p:nvPr/>
        </p:nvSpPr>
        <p:spPr>
          <a:xfrm>
            <a:off x="7458728"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914400"/>
            <a:r>
              <a:rPr lang="en-US" sz="1000" dirty="0">
                <a:solidFill>
                  <a:prstClr val="white"/>
                </a:solidFill>
              </a:rPr>
              <a:t>Banking</a:t>
            </a:r>
          </a:p>
          <a:p>
            <a:pPr algn="ctr" defTabSz="914400"/>
            <a:r>
              <a:rPr lang="en-US" sz="1000" dirty="0">
                <a:solidFill>
                  <a:prstClr val="white"/>
                </a:solidFill>
              </a:rPr>
              <a:t>Finance</a:t>
            </a:r>
          </a:p>
        </p:txBody>
      </p:sp>
      <p:cxnSp>
        <p:nvCxnSpPr>
          <p:cNvPr id="40" name="Straight Connector 39"/>
          <p:cNvCxnSpPr/>
          <p:nvPr/>
        </p:nvCxnSpPr>
        <p:spPr>
          <a:xfrm flipH="1">
            <a:off x="6676996" y="2183604"/>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8038695"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defTabSz="914400"/>
            <a:endParaRPr lang="en-US" sz="1050" dirty="0">
              <a:solidFill>
                <a:prstClr val="white"/>
              </a:solidFill>
            </a:endParaRPr>
          </a:p>
          <a:p>
            <a:pPr algn="ctr" defTabSz="914400"/>
            <a:r>
              <a:rPr lang="en-US" sz="1050" dirty="0">
                <a:solidFill>
                  <a:prstClr val="white"/>
                </a:solidFill>
              </a:rPr>
              <a:t>Our</a:t>
            </a:r>
          </a:p>
          <a:p>
            <a:pPr algn="ctr" defTabSz="914400"/>
            <a:r>
              <a:rPr lang="en-US" sz="1050" dirty="0">
                <a:solidFill>
                  <a:prstClr val="white"/>
                </a:solidFill>
              </a:rPr>
              <a:t>Known</a:t>
            </a:r>
          </a:p>
          <a:p>
            <a:pPr algn="ctr" defTabSz="914400"/>
            <a:r>
              <a:rPr lang="en-US" sz="1050" dirty="0">
                <a:solidFill>
                  <a:prstClr val="white"/>
                </a:solidFill>
              </a:rPr>
              <a:t>History</a:t>
            </a:r>
          </a:p>
          <a:p>
            <a:pPr algn="ctr" defTabSz="914400"/>
            <a:endParaRPr lang="en-US" sz="1050" dirty="0">
              <a:solidFill>
                <a:prstClr val="white"/>
              </a:solidFill>
            </a:endParaRPr>
          </a:p>
        </p:txBody>
      </p:sp>
      <p:sp>
        <p:nvSpPr>
          <p:cNvPr id="42" name="Oval 41"/>
          <p:cNvSpPr/>
          <p:nvPr/>
        </p:nvSpPr>
        <p:spPr>
          <a:xfrm>
            <a:off x="7319028"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defTabSz="914400"/>
            <a:r>
              <a:rPr lang="en-US" sz="900" dirty="0">
                <a:solidFill>
                  <a:prstClr val="white"/>
                </a:solidFill>
              </a:rPr>
              <a:t>Purchase</a:t>
            </a:r>
          </a:p>
        </p:txBody>
      </p:sp>
      <p:cxnSp>
        <p:nvCxnSpPr>
          <p:cNvPr id="45" name="Straight Connector 44"/>
          <p:cNvCxnSpPr>
            <a:endCxn id="42" idx="2"/>
          </p:cNvCxnSpPr>
          <p:nvPr/>
        </p:nvCxnSpPr>
        <p:spPr>
          <a:xfrm>
            <a:off x="6676997"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7166049" y="3502408"/>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2209800" y="2780153"/>
            <a:ext cx="826566" cy="267849"/>
          </a:xfrm>
          <a:prstGeom prst="rect">
            <a:avLst/>
          </a:prstGeom>
        </p:spPr>
      </p:pic>
      <p:pic>
        <p:nvPicPr>
          <p:cNvPr id="53" name="Picture 52"/>
          <p:cNvPicPr>
            <a:picLocks noChangeAspect="1"/>
          </p:cNvPicPr>
          <p:nvPr/>
        </p:nvPicPr>
        <p:blipFill>
          <a:blip r:embed="rId7"/>
          <a:stretch>
            <a:fillRect/>
          </a:stretch>
        </p:blipFill>
        <p:spPr>
          <a:xfrm>
            <a:off x="1959865" y="3264086"/>
            <a:ext cx="869486" cy="523497"/>
          </a:xfrm>
          <a:prstGeom prst="rect">
            <a:avLst/>
          </a:prstGeom>
        </p:spPr>
      </p:pic>
      <p:cxnSp>
        <p:nvCxnSpPr>
          <p:cNvPr id="54" name="Straight Connector 53"/>
          <p:cNvCxnSpPr/>
          <p:nvPr/>
        </p:nvCxnSpPr>
        <p:spPr>
          <a:xfrm>
            <a:off x="2633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2658783"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2646224" y="4812399"/>
            <a:ext cx="653285" cy="303807"/>
          </a:xfrm>
          <a:prstGeom prst="rect">
            <a:avLst/>
          </a:prstGeom>
        </p:spPr>
      </p:pic>
      <p:pic>
        <p:nvPicPr>
          <p:cNvPr id="60" name="Picture 59"/>
          <p:cNvPicPr>
            <a:picLocks noChangeAspect="1"/>
          </p:cNvPicPr>
          <p:nvPr/>
        </p:nvPicPr>
        <p:blipFill>
          <a:blip r:embed="rId9"/>
          <a:stretch>
            <a:fillRect/>
          </a:stretch>
        </p:blipFill>
        <p:spPr>
          <a:xfrm>
            <a:off x="2689652" y="5259954"/>
            <a:ext cx="833731" cy="371097"/>
          </a:xfrm>
          <a:prstGeom prst="rect">
            <a:avLst/>
          </a:prstGeom>
        </p:spPr>
      </p:pic>
      <p:pic>
        <p:nvPicPr>
          <p:cNvPr id="61" name="Picture 60"/>
          <p:cNvPicPr>
            <a:picLocks noChangeAspect="1"/>
          </p:cNvPicPr>
          <p:nvPr/>
        </p:nvPicPr>
        <p:blipFill>
          <a:blip r:embed="rId10"/>
          <a:stretch>
            <a:fillRect/>
          </a:stretch>
        </p:blipFill>
        <p:spPr>
          <a:xfrm>
            <a:off x="3701182" y="5579577"/>
            <a:ext cx="540618" cy="419774"/>
          </a:xfrm>
          <a:prstGeom prst="rect">
            <a:avLst/>
          </a:prstGeom>
        </p:spPr>
      </p:pic>
      <p:cxnSp>
        <p:nvCxnSpPr>
          <p:cNvPr id="62" name="Straight Connector 61"/>
          <p:cNvCxnSpPr/>
          <p:nvPr/>
        </p:nvCxnSpPr>
        <p:spPr>
          <a:xfrm flipV="1">
            <a:off x="3284809"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3523382" y="5206362"/>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3989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9486900" y="3048000"/>
            <a:ext cx="292100" cy="292100"/>
          </a:xfrm>
          <a:prstGeom prst="rect">
            <a:avLst/>
          </a:prstGeom>
        </p:spPr>
      </p:pic>
      <p:pic>
        <p:nvPicPr>
          <p:cNvPr id="69" name="Picture 68"/>
          <p:cNvPicPr>
            <a:picLocks noChangeAspect="1"/>
          </p:cNvPicPr>
          <p:nvPr/>
        </p:nvPicPr>
        <p:blipFill>
          <a:blip r:embed="rId12"/>
          <a:stretch>
            <a:fillRect/>
          </a:stretch>
        </p:blipFill>
        <p:spPr>
          <a:xfrm>
            <a:off x="8547101" y="1204509"/>
            <a:ext cx="845289" cy="155455"/>
          </a:xfrm>
          <a:prstGeom prst="rect">
            <a:avLst/>
          </a:prstGeom>
        </p:spPr>
      </p:pic>
      <p:pic>
        <p:nvPicPr>
          <p:cNvPr id="70" name="Picture 69"/>
          <p:cNvPicPr>
            <a:picLocks noChangeAspect="1"/>
          </p:cNvPicPr>
          <p:nvPr/>
        </p:nvPicPr>
        <p:blipFill>
          <a:blip r:embed="rId13"/>
          <a:stretch>
            <a:fillRect/>
          </a:stretch>
        </p:blipFill>
        <p:spPr>
          <a:xfrm>
            <a:off x="8863223" y="1391101"/>
            <a:ext cx="618067" cy="618067"/>
          </a:xfrm>
          <a:prstGeom prst="rect">
            <a:avLst/>
          </a:prstGeom>
        </p:spPr>
      </p:pic>
      <p:pic>
        <p:nvPicPr>
          <p:cNvPr id="71" name="Picture 70"/>
          <p:cNvPicPr>
            <a:picLocks noChangeAspect="1"/>
          </p:cNvPicPr>
          <p:nvPr/>
        </p:nvPicPr>
        <p:blipFill>
          <a:blip r:embed="rId14"/>
          <a:stretch>
            <a:fillRect/>
          </a:stretch>
        </p:blipFill>
        <p:spPr>
          <a:xfrm>
            <a:off x="7969698" y="869473"/>
            <a:ext cx="483863" cy="304338"/>
          </a:xfrm>
          <a:prstGeom prst="rect">
            <a:avLst/>
          </a:prstGeom>
        </p:spPr>
      </p:pic>
      <p:cxnSp>
        <p:nvCxnSpPr>
          <p:cNvPr id="72" name="Straight Connector 71"/>
          <p:cNvCxnSpPr>
            <a:endCxn id="71" idx="2"/>
          </p:cNvCxnSpPr>
          <p:nvPr/>
        </p:nvCxnSpPr>
        <p:spPr>
          <a:xfrm flipV="1">
            <a:off x="8053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8284998"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8339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8313860" y="5481262"/>
            <a:ext cx="825500" cy="299576"/>
          </a:xfrm>
          <a:prstGeom prst="rect">
            <a:avLst/>
          </a:prstGeom>
        </p:spPr>
      </p:pic>
      <p:pic>
        <p:nvPicPr>
          <p:cNvPr id="80" name="Picture 79"/>
          <p:cNvPicPr>
            <a:picLocks noChangeAspect="1"/>
          </p:cNvPicPr>
          <p:nvPr/>
        </p:nvPicPr>
        <p:blipFill>
          <a:blip r:embed="rId16"/>
          <a:stretch>
            <a:fillRect/>
          </a:stretch>
        </p:blipFill>
        <p:spPr>
          <a:xfrm>
            <a:off x="8610600" y="4847381"/>
            <a:ext cx="850900" cy="456859"/>
          </a:xfrm>
          <a:prstGeom prst="rect">
            <a:avLst/>
          </a:prstGeom>
        </p:spPr>
      </p:pic>
      <p:pic>
        <p:nvPicPr>
          <p:cNvPr id="81" name="Picture 80"/>
          <p:cNvPicPr>
            <a:picLocks noChangeAspect="1"/>
          </p:cNvPicPr>
          <p:nvPr/>
        </p:nvPicPr>
        <p:blipFill>
          <a:blip r:embed="rId17"/>
          <a:stretch>
            <a:fillRect/>
          </a:stretch>
        </p:blipFill>
        <p:spPr>
          <a:xfrm>
            <a:off x="7585728" y="5748220"/>
            <a:ext cx="720072" cy="384663"/>
          </a:xfrm>
          <a:prstGeom prst="rect">
            <a:avLst/>
          </a:prstGeom>
        </p:spPr>
      </p:pic>
      <p:cxnSp>
        <p:nvCxnSpPr>
          <p:cNvPr id="82" name="Straight Connector 81"/>
          <p:cNvCxnSpPr/>
          <p:nvPr/>
        </p:nvCxnSpPr>
        <p:spPr>
          <a:xfrm flipV="1">
            <a:off x="8919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9392390" y="3571360"/>
            <a:ext cx="524913" cy="250343"/>
          </a:xfrm>
          <a:prstGeom prst="rect">
            <a:avLst/>
          </a:prstGeom>
        </p:spPr>
      </p:pic>
      <p:cxnSp>
        <p:nvCxnSpPr>
          <p:cNvPr id="84" name="Straight Connector 83"/>
          <p:cNvCxnSpPr>
            <a:endCxn id="83" idx="1"/>
          </p:cNvCxnSpPr>
          <p:nvPr/>
        </p:nvCxnSpPr>
        <p:spPr>
          <a:xfrm>
            <a:off x="8937539" y="3571361"/>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8178879" y="4900671"/>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089979" y="5281671"/>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979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1189822" y="1768251"/>
            <a:ext cx="9683825"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sp>
        <p:nvSpPr>
          <p:cNvPr id="5" name="Slide Number Placeholder 4"/>
          <p:cNvSpPr>
            <a:spLocks noGrp="1"/>
          </p:cNvSpPr>
          <p:nvPr>
            <p:ph type="sldNum" sz="quarter" idx="12"/>
          </p:nvPr>
        </p:nvSpPr>
        <p:spPr/>
        <p:txBody>
          <a:bodyPr/>
          <a:lstStyle/>
          <a:p>
            <a:fld id="{EBFB1032-EA64-7144-B003-9BCC9D94B503}" type="slidenum">
              <a:rPr lang="en-US" smtClean="0">
                <a:solidFill>
                  <a:prstClr val="black">
                    <a:tint val="75000"/>
                  </a:prstClr>
                </a:solidFill>
              </a:rPr>
              <a:pPr/>
              <a:t>11</a:t>
            </a:fld>
            <a:endParaRPr lang="en-US" dirty="0">
              <a:solidFill>
                <a:prstClr val="black">
                  <a:tint val="75000"/>
                </a:prstClr>
              </a:solidFill>
            </a:endParaRPr>
          </a:p>
        </p:txBody>
      </p:sp>
      <p:pic>
        <p:nvPicPr>
          <p:cNvPr id="4" name="Picture 3"/>
          <p:cNvPicPr>
            <a:picLocks noChangeAspect="1"/>
          </p:cNvPicPr>
          <p:nvPr/>
        </p:nvPicPr>
        <p:blipFill>
          <a:blip r:embed="rId2"/>
          <a:stretch>
            <a:fillRect/>
          </a:stretch>
        </p:blipFill>
        <p:spPr>
          <a:xfrm>
            <a:off x="9067800" y="2295602"/>
            <a:ext cx="1263656" cy="1385576"/>
          </a:xfrm>
          <a:prstGeom prst="rect">
            <a:avLst/>
          </a:prstGeom>
        </p:spPr>
      </p:pic>
    </p:spTree>
    <p:extLst>
      <p:ext uri="{BB962C8B-B14F-4D97-AF65-F5344CB8AC3E}">
        <p14:creationId xmlns:p14="http://schemas.microsoft.com/office/powerpoint/2010/main" val="367476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sp>
        <p:nvSpPr>
          <p:cNvPr id="22" name="Content Placeholder 2"/>
          <p:cNvSpPr>
            <a:spLocks noGrp="1"/>
          </p:cNvSpPr>
          <p:nvPr>
            <p:ph idx="1"/>
          </p:nvPr>
        </p:nvSpPr>
        <p:spPr>
          <a:xfrm>
            <a:off x="1949332"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solidFill>
                  <a:prstClr val="black">
                    <a:tint val="75000"/>
                  </a:prstClr>
                </a:solidFill>
              </a:rPr>
              <a:pPr/>
              <a:t>12</a:t>
            </a:fld>
            <a:endParaRPr lang="en-US" dirty="0">
              <a:solidFill>
                <a:prstClr val="black">
                  <a:tint val="75000"/>
                </a:prstClr>
              </a:solidFill>
            </a:endParaRPr>
          </a:p>
        </p:txBody>
      </p:sp>
      <p:grpSp>
        <p:nvGrpSpPr>
          <p:cNvPr id="4" name="Group 3"/>
          <p:cNvGrpSpPr/>
          <p:nvPr/>
        </p:nvGrpSpPr>
        <p:grpSpPr>
          <a:xfrm>
            <a:off x="1844661" y="1694799"/>
            <a:ext cx="2619050" cy="2202149"/>
            <a:chOff x="320661" y="1694798"/>
            <a:chExt cx="2619050" cy="2202149"/>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619050" cy="584775"/>
            </a:xfrm>
            <a:prstGeom prst="rect">
              <a:avLst/>
            </a:prstGeom>
            <a:noFill/>
          </p:spPr>
          <p:txBody>
            <a:bodyPr wrap="none" rtlCol="0">
              <a:spAutoFit/>
            </a:bodyPr>
            <a:lstStyle/>
            <a:p>
              <a:pPr defTabSz="914400"/>
              <a:r>
                <a:rPr lang="en-US" sz="1600" b="1" dirty="0">
                  <a:solidFill>
                    <a:srgbClr val="800000"/>
                  </a:solidFill>
                </a:rPr>
                <a:t>Social media and networks</a:t>
              </a:r>
            </a:p>
            <a:p>
              <a:pPr defTabSz="914400"/>
              <a:r>
                <a:rPr lang="en-US" sz="1600" dirty="0">
                  <a:solidFill>
                    <a:prstClr val="black"/>
                  </a:solidFill>
                </a:rPr>
                <a:t>(all of us are generating data)</a:t>
              </a:r>
            </a:p>
          </p:txBody>
        </p:sp>
      </p:grpSp>
      <p:grpSp>
        <p:nvGrpSpPr>
          <p:cNvPr id="7" name="Group 6"/>
          <p:cNvGrpSpPr/>
          <p:nvPr/>
        </p:nvGrpSpPr>
        <p:grpSpPr>
          <a:xfrm>
            <a:off x="4571431" y="1677258"/>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pPr defTabSz="914400"/>
              <a:r>
                <a:rPr lang="en-US" sz="1600" b="1" dirty="0">
                  <a:solidFill>
                    <a:srgbClr val="800000"/>
                  </a:solidFill>
                </a:rPr>
                <a:t>Scientific instruments</a:t>
              </a:r>
            </a:p>
            <a:p>
              <a:pPr defTabSz="914400"/>
              <a:r>
                <a:rPr lang="en-US" sz="1600" dirty="0">
                  <a:solidFill>
                    <a:prstClr val="black"/>
                  </a:solidFill>
                </a:rPr>
                <a:t>(collecting all sorts of data) </a:t>
              </a:r>
            </a:p>
          </p:txBody>
        </p:sp>
      </p:grpSp>
      <p:grpSp>
        <p:nvGrpSpPr>
          <p:cNvPr id="8" name="Group 7"/>
          <p:cNvGrpSpPr/>
          <p:nvPr/>
        </p:nvGrpSpPr>
        <p:grpSpPr>
          <a:xfrm>
            <a:off x="7639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pPr defTabSz="914400"/>
              <a:r>
                <a:rPr lang="en-US" sz="1600" b="1" dirty="0">
                  <a:solidFill>
                    <a:srgbClr val="800000"/>
                  </a:solidFill>
                </a:rPr>
                <a:t>Mobile devices </a:t>
              </a:r>
            </a:p>
            <a:p>
              <a:pPr defTabSz="914400"/>
              <a:r>
                <a:rPr lang="en-US" sz="1600" dirty="0">
                  <a:solidFill>
                    <a:prstClr val="black"/>
                  </a:solidFill>
                </a:rPr>
                <a:t>(tracking all objects all the time)</a:t>
              </a:r>
            </a:p>
          </p:txBody>
        </p:sp>
      </p:grpSp>
      <p:grpSp>
        <p:nvGrpSpPr>
          <p:cNvPr id="15" name="Group 14"/>
          <p:cNvGrpSpPr/>
          <p:nvPr/>
        </p:nvGrpSpPr>
        <p:grpSpPr>
          <a:xfrm>
            <a:off x="7383696" y="3469327"/>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pPr defTabSz="914400"/>
              <a:r>
                <a:rPr lang="en-US" sz="1600" b="1" dirty="0">
                  <a:solidFill>
                    <a:srgbClr val="800000"/>
                  </a:solidFill>
                </a:rPr>
                <a:t>Sensor technology and networks</a:t>
              </a:r>
            </a:p>
            <a:p>
              <a:pPr defTabSz="914400"/>
              <a:r>
                <a:rPr lang="en-US" sz="1600" dirty="0">
                  <a:solidFill>
                    <a:prstClr val="black"/>
                  </a:solidFill>
                </a:rPr>
                <a:t>(measuring all kinds of data) </a:t>
              </a:r>
            </a:p>
          </p:txBody>
        </p:sp>
      </p:grpSp>
    </p:spTree>
    <p:extLst>
      <p:ext uri="{BB962C8B-B14F-4D97-AF65-F5344CB8AC3E}">
        <p14:creationId xmlns:p14="http://schemas.microsoft.com/office/powerpoint/2010/main" val="37849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solidFill>
                  <a:prstClr val="black">
                    <a:tint val="75000"/>
                  </a:prstClr>
                </a:solidFill>
              </a:rPr>
              <a:pPr/>
              <a:t>13</a:t>
            </a:fld>
            <a:endParaRPr lang="en-US"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2524633" y="1948549"/>
            <a:ext cx="7012956" cy="3584037"/>
          </a:xfrm>
          <a:prstGeom prst="rect">
            <a:avLst/>
          </a:prstGeom>
        </p:spPr>
      </p:pic>
    </p:spTree>
    <p:extLst>
      <p:ext uri="{BB962C8B-B14F-4D97-AF65-F5344CB8AC3E}">
        <p14:creationId xmlns:p14="http://schemas.microsoft.com/office/powerpoint/2010/main" val="3020229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u="sng" dirty="0"/>
              <a:t>The Structure of Big Data</a:t>
            </a:r>
            <a:endParaRPr lang="en-US" dirty="0"/>
          </a:p>
        </p:txBody>
      </p:sp>
      <p:sp>
        <p:nvSpPr>
          <p:cNvPr id="3" name="Content Placeholder 2"/>
          <p:cNvSpPr>
            <a:spLocks noGrp="1"/>
          </p:cNvSpPr>
          <p:nvPr>
            <p:ph idx="1"/>
          </p:nvPr>
        </p:nvSpPr>
        <p:spPr/>
        <p:txBody>
          <a:bodyPr>
            <a:normAutofit/>
          </a:bodyPr>
          <a:lstStyle/>
          <a:p>
            <a:pPr>
              <a:buFont typeface="Wingdings" pitchFamily="2" charset="2"/>
              <a:buChar char="v"/>
              <a:defRPr/>
            </a:pPr>
            <a:r>
              <a:rPr lang="en-US" altLang="ko-KR" dirty="0"/>
              <a:t>Structured</a:t>
            </a:r>
          </a:p>
          <a:p>
            <a:pPr lvl="1">
              <a:buFont typeface="Arial" charset="0"/>
              <a:buChar char="•"/>
              <a:defRPr/>
            </a:pPr>
            <a:r>
              <a:rPr lang="en-US" altLang="ko-KR" dirty="0"/>
              <a:t>Most traditional data sources</a:t>
            </a:r>
          </a:p>
          <a:p>
            <a:pPr>
              <a:buFont typeface="Arial" charset="0"/>
              <a:buChar char="•"/>
              <a:defRPr/>
            </a:pPr>
            <a:endParaRPr lang="en-US" altLang="ko-KR" dirty="0"/>
          </a:p>
          <a:p>
            <a:pPr>
              <a:buFont typeface="Wingdings" pitchFamily="2" charset="2"/>
              <a:buChar char="v"/>
              <a:defRPr/>
            </a:pPr>
            <a:r>
              <a:rPr lang="en-US" altLang="ko-KR" dirty="0"/>
              <a:t>Semi-structured</a:t>
            </a:r>
          </a:p>
          <a:p>
            <a:pPr lvl="1">
              <a:buFont typeface="Arial" charset="0"/>
              <a:buChar char="•"/>
              <a:defRPr/>
            </a:pPr>
            <a:r>
              <a:rPr lang="en-US" altLang="ko-KR" dirty="0"/>
              <a:t>Many sources of big data</a:t>
            </a:r>
          </a:p>
          <a:p>
            <a:pPr>
              <a:buFont typeface="Arial" charset="0"/>
              <a:buChar char="•"/>
              <a:defRPr/>
            </a:pPr>
            <a:endParaRPr lang="en-US" altLang="ko-KR" dirty="0"/>
          </a:p>
          <a:p>
            <a:pPr>
              <a:buFont typeface="Wingdings" pitchFamily="2" charset="2"/>
              <a:buChar char="v"/>
              <a:defRPr/>
            </a:pPr>
            <a:r>
              <a:rPr lang="en-US" altLang="ko-KR" dirty="0"/>
              <a:t>Unstructured</a:t>
            </a:r>
          </a:p>
          <a:p>
            <a:pPr lvl="1">
              <a:buFont typeface="Arial" charset="0"/>
              <a:buChar char="•"/>
              <a:defRPr/>
            </a:pPr>
            <a:r>
              <a:rPr lang="en-US" altLang="ko-KR" dirty="0"/>
              <a:t>Video data, audio data</a:t>
            </a:r>
            <a:endParaRPr lang="ko-KR" alt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6967" y="1417638"/>
            <a:ext cx="5707935" cy="5049263"/>
          </a:xfrm>
          <a:prstGeom prst="rect">
            <a:avLst/>
          </a:prstGeom>
        </p:spPr>
      </p:pic>
    </p:spTree>
    <p:extLst>
      <p:ext uri="{BB962C8B-B14F-4D97-AF65-F5344CB8AC3E}">
        <p14:creationId xmlns:p14="http://schemas.microsoft.com/office/powerpoint/2010/main" val="1714612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tx1">
                    <a:lumMod val="65000"/>
                    <a:lumOff val="35000"/>
                  </a:schemeClr>
                </a:solidFill>
              </a:rPr>
              <a:t>Why Big Data</a:t>
            </a:r>
            <a:endParaRPr lang="en-US" dirty="0"/>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dirty="0">
                <a:latin typeface="Trebuchet MS" pitchFamily="34" charset="0"/>
              </a:rPr>
              <a:t>Growth of Big Data is needed  </a:t>
            </a:r>
          </a:p>
          <a:p>
            <a:pPr>
              <a:buFont typeface="Arial" charset="0"/>
              <a:buNone/>
              <a:defRPr/>
            </a:pPr>
            <a:endParaRPr lang="en-US" dirty="0">
              <a:latin typeface="Trebuchet MS" pitchFamily="34" charset="0"/>
            </a:endParaRPr>
          </a:p>
          <a:p>
            <a:pPr lvl="1">
              <a:buFont typeface="Arial" charset="0"/>
              <a:buChar char="–"/>
              <a:defRPr/>
            </a:pPr>
            <a:r>
              <a:rPr lang="en-US" dirty="0">
                <a:latin typeface="Trebuchet MS" pitchFamily="34" charset="0"/>
              </a:rPr>
              <a:t>Increase of storage capacities</a:t>
            </a:r>
          </a:p>
          <a:p>
            <a:pPr lvl="1">
              <a:buFont typeface="Arial" charset="0"/>
              <a:buNone/>
              <a:defRPr/>
            </a:pPr>
            <a:endParaRPr lang="en-US" dirty="0">
              <a:latin typeface="Trebuchet MS" pitchFamily="34" charset="0"/>
            </a:endParaRPr>
          </a:p>
          <a:p>
            <a:pPr lvl="1">
              <a:buFont typeface="Arial" charset="0"/>
              <a:buChar char="–"/>
              <a:defRPr/>
            </a:pPr>
            <a:r>
              <a:rPr lang="en-US" dirty="0">
                <a:latin typeface="Trebuchet MS" pitchFamily="34" charset="0"/>
              </a:rPr>
              <a:t>Increase of processing power</a:t>
            </a:r>
          </a:p>
          <a:p>
            <a:pPr lvl="1">
              <a:buFont typeface="Arial" charset="0"/>
              <a:buNone/>
              <a:defRPr/>
            </a:pPr>
            <a:endParaRPr lang="en-US" dirty="0">
              <a:latin typeface="Trebuchet MS" pitchFamily="34" charset="0"/>
            </a:endParaRPr>
          </a:p>
          <a:p>
            <a:pPr lvl="1">
              <a:buFont typeface="Arial" charset="0"/>
              <a:buChar char="–"/>
              <a:defRPr/>
            </a:pPr>
            <a:r>
              <a:rPr lang="en-US" dirty="0">
                <a:latin typeface="Trebuchet MS" pitchFamily="34" charset="0"/>
              </a:rPr>
              <a:t>Availability of data(different data types)</a:t>
            </a:r>
          </a:p>
          <a:p>
            <a:pPr lvl="1">
              <a:buFont typeface="Arial" charset="0"/>
              <a:buChar char="–"/>
              <a:defRPr/>
            </a:pPr>
            <a:endParaRPr lang="en-US" dirty="0">
              <a:latin typeface="Trebuchet MS" pitchFamily="34" charset="0"/>
            </a:endParaRPr>
          </a:p>
          <a:p>
            <a:pPr lvl="1">
              <a:buFont typeface="Arial" charset="0"/>
              <a:buChar char="–"/>
              <a:defRPr/>
            </a:pPr>
            <a:r>
              <a:rPr lang="en-US" dirty="0">
                <a:latin typeface="Trebuchet MS" pitchFamily="34" charset="0"/>
              </a:rPr>
              <a:t>Every day we create 2.5 quintillion bytes of data; 90% of the data in the world today has been created in the last two years alone</a:t>
            </a:r>
          </a:p>
          <a:p>
            <a:endParaRPr lang="en-US" dirty="0"/>
          </a:p>
        </p:txBody>
      </p:sp>
    </p:spTree>
    <p:extLst>
      <p:ext uri="{BB962C8B-B14F-4D97-AF65-F5344CB8AC3E}">
        <p14:creationId xmlns:p14="http://schemas.microsoft.com/office/powerpoint/2010/main" val="3426530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a:t>Why Big Data</a:t>
            </a:r>
            <a:endParaRPr lang="en-US" dirty="0"/>
          </a:p>
        </p:txBody>
      </p:sp>
      <p:sp>
        <p:nvSpPr>
          <p:cNvPr id="3" name="Content Placeholder 2"/>
          <p:cNvSpPr>
            <a:spLocks noGrp="1"/>
          </p:cNvSpPr>
          <p:nvPr>
            <p:ph idx="1"/>
          </p:nvPr>
        </p:nvSpPr>
        <p:spPr/>
        <p:txBody>
          <a:bodyPr>
            <a:normAutofit/>
          </a:bodyPr>
          <a:lstStyle/>
          <a:p>
            <a:r>
              <a:rPr lang="en-US" dirty="0"/>
              <a:t>FB generates 10TB daily </a:t>
            </a:r>
          </a:p>
          <a:p>
            <a:r>
              <a:rPr lang="en-US" dirty="0"/>
              <a:t>Twitter generates 7TB of </a:t>
            </a:r>
            <a:r>
              <a:rPr lang="en-US" dirty="0" err="1"/>
              <a:t>dataDaily</a:t>
            </a:r>
            <a:endParaRPr lang="en-US" dirty="0"/>
          </a:p>
          <a:p>
            <a:r>
              <a:rPr lang="en-US" dirty="0"/>
              <a:t>IBM claims 90% of today’s stored data </a:t>
            </a:r>
          </a:p>
          <a:p>
            <a:pPr marL="0" indent="0">
              <a:buNone/>
            </a:pPr>
            <a:r>
              <a:rPr lang="en-US" dirty="0"/>
              <a:t>    was generated in just the last two years.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554" y="2170098"/>
            <a:ext cx="4455446" cy="3956066"/>
          </a:xfrm>
          <a:prstGeom prst="rect">
            <a:avLst/>
          </a:prstGeom>
        </p:spPr>
      </p:pic>
    </p:spTree>
    <p:extLst>
      <p:ext uri="{BB962C8B-B14F-4D97-AF65-F5344CB8AC3E}">
        <p14:creationId xmlns:p14="http://schemas.microsoft.com/office/powerpoint/2010/main" val="238005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normAutofit/>
          </a:bodyPr>
          <a:lstStyle/>
          <a:p>
            <a:r>
              <a:rPr lang="en-IN" dirty="0" smtClean="0"/>
              <a:t>Smarter Healthcare</a:t>
            </a:r>
          </a:p>
          <a:p>
            <a:r>
              <a:rPr lang="en-IN" dirty="0" smtClean="0"/>
              <a:t>Traffic Control</a:t>
            </a:r>
          </a:p>
          <a:p>
            <a:r>
              <a:rPr lang="en-IN" dirty="0" smtClean="0"/>
              <a:t>Manufacturing</a:t>
            </a:r>
          </a:p>
          <a:p>
            <a:r>
              <a:rPr lang="en-IN" dirty="0" smtClean="0"/>
              <a:t>Multi-channel sales</a:t>
            </a:r>
          </a:p>
          <a:p>
            <a:r>
              <a:rPr lang="en-IN" dirty="0" smtClean="0"/>
              <a:t>Telecom</a:t>
            </a:r>
          </a:p>
          <a:p>
            <a:r>
              <a:rPr lang="en-IN" dirty="0" smtClean="0"/>
              <a:t>Trading Analytics</a:t>
            </a:r>
          </a:p>
          <a:p>
            <a:r>
              <a:rPr lang="en-IN" dirty="0" smtClean="0"/>
              <a:t>Search Quality</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sp>
        <p:nvSpPr>
          <p:cNvPr id="3" name="Content Placeholder 2"/>
          <p:cNvSpPr>
            <a:spLocks noGrp="1"/>
          </p:cNvSpPr>
          <p:nvPr>
            <p:ph idx="1"/>
          </p:nvPr>
        </p:nvSpPr>
        <p:spPr/>
        <p:txBody>
          <a:bodyPr>
            <a:normAutofit lnSpcReduction="10000"/>
          </a:bodyPr>
          <a:lstStyle/>
          <a:p>
            <a:r>
              <a:rPr lang="en-US" dirty="0" err="1" smtClean="0"/>
              <a:t>NoSQL</a:t>
            </a:r>
            <a:r>
              <a:rPr lang="en-US" dirty="0" smtClean="0"/>
              <a:t> is an approach to </a:t>
            </a:r>
            <a:r>
              <a:rPr lang="en-US" u="sng" dirty="0" smtClean="0"/>
              <a:t>database</a:t>
            </a:r>
            <a:r>
              <a:rPr lang="en-US" dirty="0" smtClean="0"/>
              <a:t> design that can </a:t>
            </a:r>
            <a:r>
              <a:rPr lang="en-US" dirty="0" smtClean="0"/>
              <a:t>accommodate </a:t>
            </a:r>
            <a:r>
              <a:rPr lang="en-US" dirty="0" smtClean="0"/>
              <a:t>a wide variety of data models, including key-value, document, columnar and graph formats. </a:t>
            </a:r>
          </a:p>
          <a:p>
            <a:r>
              <a:rPr lang="en-US" dirty="0" err="1" smtClean="0"/>
              <a:t>NoSQL</a:t>
            </a:r>
            <a:r>
              <a:rPr lang="en-US" dirty="0" smtClean="0"/>
              <a:t>, which stand for "not only </a:t>
            </a:r>
            <a:r>
              <a:rPr lang="en-US" u="sng" dirty="0" smtClean="0">
                <a:hlinkClick r:id="rId2"/>
              </a:rPr>
              <a:t>SQL</a:t>
            </a:r>
            <a:r>
              <a:rPr lang="en-US" dirty="0" smtClean="0"/>
              <a:t>," is an alternative to traditional relational databases in which data is placed in tables and data </a:t>
            </a:r>
            <a:r>
              <a:rPr lang="en-US" u="sng" dirty="0" smtClean="0">
                <a:hlinkClick r:id="rId3"/>
              </a:rPr>
              <a:t>schema</a:t>
            </a:r>
            <a:r>
              <a:rPr lang="en-US" dirty="0" smtClean="0"/>
              <a:t> is carefully designed before the database is built. </a:t>
            </a:r>
          </a:p>
          <a:p>
            <a:r>
              <a:rPr lang="en-US" dirty="0" err="1" smtClean="0"/>
              <a:t>NoSQL</a:t>
            </a:r>
            <a:r>
              <a:rPr lang="en-US" dirty="0" smtClean="0"/>
              <a:t> databases are especially useful for working with large sets of distributed data.</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issues of Relational Databases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Relational databases were designed for tabular data, with a consistent structure and a fixed schema. They work best for problems that are well defined at the outset. But not good to manage </a:t>
            </a:r>
            <a:r>
              <a:rPr lang="en-US" dirty="0" err="1" smtClean="0"/>
              <a:t>unstructued</a:t>
            </a:r>
            <a:r>
              <a:rPr lang="en-US" dirty="0" smtClean="0"/>
              <a:t> data.</a:t>
            </a:r>
          </a:p>
          <a:p>
            <a:r>
              <a:rPr lang="en-US" b="1" dirty="0" smtClean="0"/>
              <a:t>A Large Number of JOINs</a:t>
            </a:r>
          </a:p>
          <a:p>
            <a:r>
              <a:rPr lang="en-US" dirty="0" smtClean="0"/>
              <a:t>When you utilize queries that join many different tables, there’s an explosion of complexity and computing resource consumption. This results in a corresponding increase in query response times.</a:t>
            </a:r>
          </a:p>
          <a:p>
            <a:r>
              <a:rPr lang="en-US" b="1" dirty="0" smtClean="0"/>
              <a:t>Frequent Schema Changes</a:t>
            </a:r>
          </a:p>
          <a:p>
            <a:r>
              <a:rPr lang="en-US" b="1" dirty="0" smtClean="0"/>
              <a:t>Slow-Running Queries (Despite Extensive Tuning)</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870333" y="1447800"/>
            <a:ext cx="10631277" cy="5029200"/>
          </a:xfrm>
        </p:spPr>
        <p:txBody>
          <a:bodyPr>
            <a:normAutofit/>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r>
              <a:rPr lang="en-US" dirty="0" smtClean="0"/>
              <a:t>The </a:t>
            </a:r>
            <a:r>
              <a:rPr lang="en-US" dirty="0"/>
              <a:t>challenges include </a:t>
            </a:r>
            <a:r>
              <a:rPr lang="en-US" dirty="0">
                <a:solidFill>
                  <a:srgbClr val="FF0000"/>
                </a:solidFill>
              </a:rPr>
              <a:t>capture</a:t>
            </a:r>
            <a:r>
              <a:rPr lang="en-US" dirty="0" smtClean="0">
                <a:solidFill>
                  <a:srgbClr val="FF0000"/>
                </a:solidFill>
              </a:rPr>
              <a:t>, </a:t>
            </a:r>
            <a:r>
              <a:rPr lang="en-US" dirty="0">
                <a:solidFill>
                  <a:srgbClr val="FF0000"/>
                </a:solidFill>
              </a:rPr>
              <a:t>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p:txBody>
      </p:sp>
      <p:sp>
        <p:nvSpPr>
          <p:cNvPr id="4" name="Slide Number Placeholder 3"/>
          <p:cNvSpPr>
            <a:spLocks noGrp="1"/>
          </p:cNvSpPr>
          <p:nvPr>
            <p:ph type="sldNum" sz="quarter" idx="12"/>
          </p:nvPr>
        </p:nvSpPr>
        <p:spPr/>
        <p:txBody>
          <a:bodyPr/>
          <a:lstStyle/>
          <a:p>
            <a:fld id="{EBFB1032-EA64-7144-B003-9BCC9D94B503}" type="slidenum">
              <a:rPr lang="en-US" smtClean="0">
                <a:solidFill>
                  <a:prstClr val="black">
                    <a:tint val="75000"/>
                  </a:prstClr>
                </a:solidFill>
              </a:rPr>
              <a:pPr/>
              <a:t>2</a:t>
            </a:fld>
            <a:endParaRPr lang="en-US" dirty="0">
              <a:solidFill>
                <a:prstClr val="black">
                  <a:tint val="75000"/>
                </a:prstClr>
              </a:solidFill>
            </a:endParaRPr>
          </a:p>
        </p:txBody>
      </p:sp>
    </p:spTree>
    <p:extLst>
      <p:ext uri="{BB962C8B-B14F-4D97-AF65-F5344CB8AC3E}">
        <p14:creationId xmlns:p14="http://schemas.microsoft.com/office/powerpoint/2010/main" val="847055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What is NoSQL?</a:t>
            </a:r>
          </a:p>
        </p:txBody>
      </p:sp>
      <p:sp>
        <p:nvSpPr>
          <p:cNvPr id="58371" name="Rectangle 3"/>
          <p:cNvSpPr>
            <a:spLocks noGrp="1" noChangeArrowheads="1"/>
          </p:cNvSpPr>
          <p:nvPr>
            <p:ph idx="1"/>
          </p:nvPr>
        </p:nvSpPr>
        <p:spPr/>
        <p:txBody>
          <a:bodyPr/>
          <a:lstStyle/>
          <a:p>
            <a:r>
              <a:rPr lang="en-US"/>
              <a:t>Stands for </a:t>
            </a:r>
            <a:r>
              <a:rPr lang="en-US" b="1"/>
              <a:t>N</a:t>
            </a:r>
            <a:r>
              <a:rPr lang="en-US"/>
              <a:t>ot </a:t>
            </a:r>
            <a:r>
              <a:rPr lang="en-US" b="1"/>
              <a:t>O</a:t>
            </a:r>
            <a:r>
              <a:rPr lang="en-US"/>
              <a:t>nly </a:t>
            </a:r>
            <a:r>
              <a:rPr lang="en-US" b="1"/>
              <a:t>SQL</a:t>
            </a:r>
          </a:p>
          <a:p>
            <a:r>
              <a:rPr lang="en-US"/>
              <a:t>Class of non-relational data storage systems</a:t>
            </a:r>
          </a:p>
          <a:p>
            <a:r>
              <a:rPr lang="en-US"/>
              <a:t>Usually do not require a fixed table schema nor do they use the concept of joins</a:t>
            </a:r>
          </a:p>
          <a:p>
            <a:r>
              <a:rPr lang="en-US"/>
              <a:t>All NoSQL offerings relax one or more of the ACID properties (will talk about the CAP theorem)</a:t>
            </a:r>
          </a:p>
          <a:p>
            <a:endParaRPr lang="en-US"/>
          </a:p>
        </p:txBody>
      </p:sp>
    </p:spTree>
    <p:extLst>
      <p:ext uri="{BB962C8B-B14F-4D97-AF65-F5344CB8AC3E}">
        <p14:creationId xmlns:p14="http://schemas.microsoft.com/office/powerpoint/2010/main" val="75214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NoSQL</a:t>
            </a:r>
            <a:endParaRPr lang="en-US" dirty="0"/>
          </a:p>
        </p:txBody>
      </p:sp>
      <p:sp>
        <p:nvSpPr>
          <p:cNvPr id="3" name="Content Placeholder 2"/>
          <p:cNvSpPr>
            <a:spLocks noGrp="1"/>
          </p:cNvSpPr>
          <p:nvPr>
            <p:ph idx="1"/>
          </p:nvPr>
        </p:nvSpPr>
        <p:spPr/>
        <p:txBody>
          <a:bodyPr>
            <a:normAutofit/>
          </a:bodyPr>
          <a:lstStyle/>
          <a:p>
            <a:r>
              <a:rPr lang="en-US" dirty="0" smtClean="0"/>
              <a:t>Document Oriented Storage: Data is stored in the form of JSON style documents.</a:t>
            </a:r>
          </a:p>
          <a:p>
            <a:r>
              <a:rPr lang="en-US" dirty="0" smtClean="0"/>
              <a:t>Replication and high availability</a:t>
            </a:r>
          </a:p>
          <a:p>
            <a:r>
              <a:rPr lang="en-US" dirty="0" smtClean="0"/>
              <a:t>Auto-</a:t>
            </a:r>
            <a:r>
              <a:rPr lang="en-US" dirty="0" err="1" smtClean="0"/>
              <a:t>sharding</a:t>
            </a:r>
            <a:endParaRPr lang="en-US" dirty="0" smtClean="0"/>
          </a:p>
          <a:p>
            <a:r>
              <a:rPr lang="en-US" dirty="0" smtClean="0"/>
              <a:t>Rich queries</a:t>
            </a:r>
          </a:p>
          <a:p>
            <a:r>
              <a:rPr lang="en-US" dirty="0" smtClean="0"/>
              <a:t> Fast in-place updates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CAP Theorem</a:t>
            </a:r>
          </a:p>
        </p:txBody>
      </p:sp>
      <p:sp>
        <p:nvSpPr>
          <p:cNvPr id="40963" name="Rectangle 3"/>
          <p:cNvSpPr>
            <a:spLocks noGrp="1" noChangeArrowheads="1"/>
          </p:cNvSpPr>
          <p:nvPr>
            <p:ph idx="1"/>
          </p:nvPr>
        </p:nvSpPr>
        <p:spPr/>
        <p:txBody>
          <a:bodyPr/>
          <a:lstStyle/>
          <a:p>
            <a:r>
              <a:rPr lang="en-US"/>
              <a:t>Three properties of a system: consistency, availability and partitions</a:t>
            </a:r>
          </a:p>
          <a:p>
            <a:r>
              <a:rPr lang="en-US"/>
              <a:t>You can have at most two of these three properties for any shared-data system</a:t>
            </a:r>
          </a:p>
          <a:p>
            <a:r>
              <a:rPr lang="en-US"/>
              <a:t>To scale out, you have to partition.  That leaves either consistency or availability to choose from</a:t>
            </a:r>
          </a:p>
          <a:p>
            <a:pPr lvl="1"/>
            <a:r>
              <a:rPr lang="en-US" sz="2200"/>
              <a:t>In almost all cases, you would choose availability over consistency</a:t>
            </a:r>
          </a:p>
        </p:txBody>
      </p:sp>
    </p:spTree>
    <p:extLst>
      <p:ext uri="{BB962C8B-B14F-4D97-AF65-F5344CB8AC3E}">
        <p14:creationId xmlns:p14="http://schemas.microsoft.com/office/powerpoint/2010/main" val="2676943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Availability</a:t>
            </a:r>
          </a:p>
        </p:txBody>
      </p:sp>
      <p:sp>
        <p:nvSpPr>
          <p:cNvPr id="45059" name="Rectangle 3"/>
          <p:cNvSpPr>
            <a:spLocks noGrp="1" noChangeArrowheads="1"/>
          </p:cNvSpPr>
          <p:nvPr>
            <p:ph idx="1"/>
          </p:nvPr>
        </p:nvSpPr>
        <p:spPr/>
        <p:txBody>
          <a:bodyPr/>
          <a:lstStyle/>
          <a:p>
            <a:r>
              <a:rPr lang="en-US"/>
              <a:t>Traditionally, thought of as the server/process available five 9’s (99.999 %).</a:t>
            </a:r>
          </a:p>
          <a:p>
            <a:r>
              <a:rPr lang="en-US"/>
              <a:t>However, for large node system, at almost any point in time there’s a good chance that a node is either down or there is a network disruption among the nodes. </a:t>
            </a:r>
          </a:p>
          <a:p>
            <a:pPr lvl="1"/>
            <a:r>
              <a:rPr lang="en-US" sz="2200"/>
              <a:t>Want a system that is resilient in the face of network disruption</a:t>
            </a:r>
          </a:p>
        </p:txBody>
      </p:sp>
    </p:spTree>
    <p:extLst>
      <p:ext uri="{BB962C8B-B14F-4D97-AF65-F5344CB8AC3E}">
        <p14:creationId xmlns:p14="http://schemas.microsoft.com/office/powerpoint/2010/main" val="3477612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Consistency Model</a:t>
            </a:r>
          </a:p>
        </p:txBody>
      </p:sp>
      <p:sp>
        <p:nvSpPr>
          <p:cNvPr id="73731" name="Rectangle 3"/>
          <p:cNvSpPr>
            <a:spLocks noGrp="1" noChangeArrowheads="1"/>
          </p:cNvSpPr>
          <p:nvPr>
            <p:ph idx="1"/>
          </p:nvPr>
        </p:nvSpPr>
        <p:spPr>
          <a:xfrm>
            <a:off x="1035586" y="1219200"/>
            <a:ext cx="10289754" cy="5181600"/>
          </a:xfrm>
        </p:spPr>
        <p:txBody>
          <a:bodyPr>
            <a:normAutofit lnSpcReduction="10000"/>
          </a:bodyPr>
          <a:lstStyle/>
          <a:p>
            <a:r>
              <a:rPr lang="en-US" dirty="0"/>
              <a:t>A consistency model determines rules for visibility and apparent order of updates.</a:t>
            </a:r>
          </a:p>
          <a:p>
            <a:r>
              <a:rPr lang="en-US" dirty="0"/>
              <a:t>For example:</a:t>
            </a:r>
          </a:p>
          <a:p>
            <a:pPr lvl="1"/>
            <a:r>
              <a:rPr lang="en-US" sz="2200" dirty="0"/>
              <a:t>Row X is replicated on nodes M and N</a:t>
            </a:r>
          </a:p>
          <a:p>
            <a:pPr lvl="1"/>
            <a:r>
              <a:rPr lang="en-US" sz="2200" dirty="0"/>
              <a:t>Client A writes row X to node N</a:t>
            </a:r>
          </a:p>
          <a:p>
            <a:pPr lvl="1"/>
            <a:r>
              <a:rPr lang="en-US" sz="2200" dirty="0"/>
              <a:t>Some period of time t elapses.</a:t>
            </a:r>
          </a:p>
          <a:p>
            <a:pPr lvl="1"/>
            <a:r>
              <a:rPr lang="en-US" sz="2200" dirty="0"/>
              <a:t>Client B reads row X from node M</a:t>
            </a:r>
          </a:p>
          <a:p>
            <a:pPr lvl="1"/>
            <a:r>
              <a:rPr lang="en-US" sz="2200" dirty="0"/>
              <a:t>Does client B see the write from client A?</a:t>
            </a:r>
          </a:p>
          <a:p>
            <a:pPr lvl="1"/>
            <a:r>
              <a:rPr lang="en-US" sz="2200" dirty="0"/>
              <a:t>Consistency is a continuum with tradeoffs</a:t>
            </a:r>
          </a:p>
          <a:p>
            <a:pPr lvl="1"/>
            <a:r>
              <a:rPr lang="en-US" sz="2200" dirty="0"/>
              <a:t>For </a:t>
            </a:r>
            <a:r>
              <a:rPr lang="en-US" sz="2200" dirty="0" err="1"/>
              <a:t>NoSQL</a:t>
            </a:r>
            <a:r>
              <a:rPr lang="en-US" sz="2200" dirty="0"/>
              <a:t>, the answer would be: maybe</a:t>
            </a:r>
          </a:p>
          <a:p>
            <a:pPr lvl="1"/>
            <a:r>
              <a:rPr lang="en-US" sz="2200" dirty="0"/>
              <a:t>CAP Theorem states: Strict Consistency can't be achieved at the same time as availability and partition-tolerance.</a:t>
            </a:r>
          </a:p>
        </p:txBody>
      </p:sp>
    </p:spTree>
    <p:extLst>
      <p:ext uri="{BB962C8B-B14F-4D97-AF65-F5344CB8AC3E}">
        <p14:creationId xmlns:p14="http://schemas.microsoft.com/office/powerpoint/2010/main" val="13628398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Eventual Consistency</a:t>
            </a:r>
          </a:p>
        </p:txBody>
      </p:sp>
      <p:sp>
        <p:nvSpPr>
          <p:cNvPr id="43011" name="Rectangle 3"/>
          <p:cNvSpPr>
            <a:spLocks noGrp="1" noChangeArrowheads="1"/>
          </p:cNvSpPr>
          <p:nvPr>
            <p:ph idx="1"/>
          </p:nvPr>
        </p:nvSpPr>
        <p:spPr/>
        <p:txBody>
          <a:bodyPr/>
          <a:lstStyle/>
          <a:p>
            <a:r>
              <a:rPr lang="en-US"/>
              <a:t>When no updates occur for a long period of time, eventually all updates will propagate through the system and all the nodes will be consistent</a:t>
            </a:r>
          </a:p>
          <a:p>
            <a:r>
              <a:rPr lang="en-US"/>
              <a:t>For a given accepted update and a given node, eventually either the update reaches the node or the node is removed from service</a:t>
            </a:r>
          </a:p>
          <a:p>
            <a:r>
              <a:rPr lang="en-US"/>
              <a:t>Known as BASE (</a:t>
            </a:r>
            <a:r>
              <a:rPr lang="en-US" b="1"/>
              <a:t>B</a:t>
            </a:r>
            <a:r>
              <a:rPr lang="en-US"/>
              <a:t>asically </a:t>
            </a:r>
            <a:r>
              <a:rPr lang="en-US" b="1"/>
              <a:t>A</a:t>
            </a:r>
            <a:r>
              <a:rPr lang="en-US"/>
              <a:t>vailable, </a:t>
            </a:r>
            <a:r>
              <a:rPr lang="en-US" b="1"/>
              <a:t>S</a:t>
            </a:r>
            <a:r>
              <a:rPr lang="en-US"/>
              <a:t>oft state, </a:t>
            </a:r>
            <a:r>
              <a:rPr lang="en-US" b="1"/>
              <a:t>E</a:t>
            </a:r>
            <a:r>
              <a:rPr lang="en-US"/>
              <a:t>ventual consistency), as opposed to ACID</a:t>
            </a:r>
          </a:p>
        </p:txBody>
      </p:sp>
    </p:spTree>
    <p:extLst>
      <p:ext uri="{BB962C8B-B14F-4D97-AF65-F5344CB8AC3E}">
        <p14:creationId xmlns:p14="http://schemas.microsoft.com/office/powerpoint/2010/main" val="13151170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Common Advantages</a:t>
            </a:r>
          </a:p>
        </p:txBody>
      </p:sp>
      <p:sp>
        <p:nvSpPr>
          <p:cNvPr id="68611" name="Rectangle 3"/>
          <p:cNvSpPr>
            <a:spLocks noGrp="1" noChangeArrowheads="1"/>
          </p:cNvSpPr>
          <p:nvPr>
            <p:ph idx="1"/>
          </p:nvPr>
        </p:nvSpPr>
        <p:spPr>
          <a:xfrm>
            <a:off x="1200839" y="1295400"/>
            <a:ext cx="10069416" cy="4953000"/>
          </a:xfrm>
        </p:spPr>
        <p:txBody>
          <a:bodyPr>
            <a:normAutofit/>
          </a:bodyPr>
          <a:lstStyle/>
          <a:p>
            <a:r>
              <a:rPr lang="en-US" dirty="0"/>
              <a:t>Cheap, easy to implement (open source)</a:t>
            </a:r>
          </a:p>
          <a:p>
            <a:r>
              <a:rPr lang="en-US" dirty="0"/>
              <a:t>Data are replicated to multiple nodes (therefore identical and fault-tolerant) and can be partitioned</a:t>
            </a:r>
          </a:p>
          <a:p>
            <a:pPr lvl="1"/>
            <a:r>
              <a:rPr lang="en-US" sz="2200" dirty="0"/>
              <a:t>Down nodes easily replaced</a:t>
            </a:r>
          </a:p>
          <a:p>
            <a:pPr lvl="1"/>
            <a:r>
              <a:rPr lang="en-US" sz="2200" dirty="0"/>
              <a:t>No single point of failure</a:t>
            </a:r>
          </a:p>
          <a:p>
            <a:r>
              <a:rPr lang="en-US" dirty="0"/>
              <a:t>Easy to distribute</a:t>
            </a:r>
          </a:p>
          <a:p>
            <a:r>
              <a:rPr lang="en-US" dirty="0"/>
              <a:t>Don't require a schema</a:t>
            </a:r>
          </a:p>
          <a:p>
            <a:r>
              <a:rPr lang="en-US" dirty="0"/>
              <a:t>Can scale up and down</a:t>
            </a:r>
          </a:p>
          <a:p>
            <a:r>
              <a:rPr lang="en-US" dirty="0"/>
              <a:t>Relax the data consistency requirement (CAP)</a:t>
            </a:r>
          </a:p>
        </p:txBody>
      </p:sp>
    </p:spTree>
    <p:extLst>
      <p:ext uri="{BB962C8B-B14F-4D97-AF65-F5344CB8AC3E}">
        <p14:creationId xmlns:p14="http://schemas.microsoft.com/office/powerpoint/2010/main" val="736688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Characterisics</a:t>
            </a:r>
            <a:r>
              <a:rPr lang="en-US" dirty="0" smtClean="0"/>
              <a:t> of </a:t>
            </a:r>
            <a:r>
              <a:rPr lang="en-US" dirty="0" err="1" smtClean="0"/>
              <a:t>NoSQL</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It’s more than rows in tables—</a:t>
            </a:r>
            <a:r>
              <a:rPr lang="en-US" dirty="0" err="1" smtClean="0"/>
              <a:t>NoSQL</a:t>
            </a:r>
            <a:r>
              <a:rPr lang="en-US" dirty="0" smtClean="0"/>
              <a:t> systems store and retrieve data from many formats: key-value stores, graph databases, column-family (</a:t>
            </a:r>
            <a:r>
              <a:rPr lang="en-US" dirty="0" err="1" smtClean="0"/>
              <a:t>Bigtable</a:t>
            </a:r>
            <a:r>
              <a:rPr lang="en-US" dirty="0" smtClean="0"/>
              <a:t>) stores, document stores, and even rows in tables.</a:t>
            </a:r>
          </a:p>
          <a:p>
            <a:r>
              <a:rPr lang="en-US" dirty="0" smtClean="0"/>
              <a:t>It’s free of joins—</a:t>
            </a:r>
            <a:r>
              <a:rPr lang="en-US" dirty="0" err="1" smtClean="0"/>
              <a:t>NoSQL</a:t>
            </a:r>
            <a:r>
              <a:rPr lang="en-US" dirty="0" smtClean="0"/>
              <a:t> systems allow you to extract your data using simple interfaces without joins.</a:t>
            </a:r>
          </a:p>
          <a:p>
            <a:r>
              <a:rPr lang="en-US" dirty="0" smtClean="0"/>
              <a:t>It’s schema-free—</a:t>
            </a:r>
            <a:r>
              <a:rPr lang="en-US" dirty="0" err="1" smtClean="0"/>
              <a:t>NoSQL</a:t>
            </a:r>
            <a:r>
              <a:rPr lang="en-US" dirty="0" smtClean="0"/>
              <a:t> systems allow you to drag-and-drop your data into a folder and then query it without creating an entity-relational model.</a:t>
            </a:r>
          </a:p>
          <a:p>
            <a:r>
              <a:rPr lang="en-US" dirty="0" smtClean="0"/>
              <a:t>It works on many processors—</a:t>
            </a:r>
            <a:r>
              <a:rPr lang="en-US" dirty="0" err="1" smtClean="0"/>
              <a:t>NoSQL</a:t>
            </a:r>
            <a:r>
              <a:rPr lang="en-US" dirty="0" smtClean="0"/>
              <a:t> systems allow you to store your database on multiple processors and maintain high-speed performance.</a:t>
            </a:r>
          </a:p>
          <a:p>
            <a:r>
              <a:rPr lang="en-US" dirty="0" smtClean="0"/>
              <a:t>It uses shared-nothing commodity computers—Most (but not all) </a:t>
            </a:r>
            <a:r>
              <a:rPr lang="en-US" dirty="0" err="1" smtClean="0"/>
              <a:t>NoSQL</a:t>
            </a:r>
            <a:r>
              <a:rPr lang="en-US" dirty="0" smtClean="0"/>
              <a:t> systems leverage low-cost commodity processors that have separate RAM and disk.</a:t>
            </a:r>
          </a:p>
          <a:p>
            <a:r>
              <a:rPr lang="en-US" dirty="0" smtClean="0"/>
              <a:t>It supports linear scalability—When you add more processors, you get a consistent increase in performance.</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1305" y="0"/>
            <a:ext cx="9475303" cy="3726547"/>
          </a:xfrm>
        </p:spPr>
        <p:txBody>
          <a:bodyPr/>
          <a:lstStyle/>
          <a:p>
            <a:r>
              <a:rPr lang="en-US" dirty="0"/>
              <a:t>                    </a:t>
            </a:r>
            <a:r>
              <a:rPr lang="en-US" sz="9600" dirty="0"/>
              <a:t>Thank You.</a:t>
            </a:r>
          </a:p>
        </p:txBody>
      </p:sp>
    </p:spTree>
    <p:extLst>
      <p:ext uri="{BB962C8B-B14F-4D97-AF65-F5344CB8AC3E}">
        <p14:creationId xmlns:p14="http://schemas.microsoft.com/office/powerpoint/2010/main" val="182453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Calisto MT" pitchFamily="18" charset="0"/>
              </a:rPr>
              <a:t>Introduction</a:t>
            </a:r>
            <a:endParaRPr lang="en-US" dirty="0"/>
          </a:p>
        </p:txBody>
      </p:sp>
      <p:sp>
        <p:nvSpPr>
          <p:cNvPr id="3" name="Content Placeholder 2"/>
          <p:cNvSpPr>
            <a:spLocks noGrp="1"/>
          </p:cNvSpPr>
          <p:nvPr>
            <p:ph idx="1"/>
          </p:nvPr>
        </p:nvSpPr>
        <p:spPr/>
        <p:txBody>
          <a:bodyPr>
            <a:normAutofit fontScale="85000" lnSpcReduction="20000"/>
          </a:bodyPr>
          <a:lstStyle/>
          <a:p>
            <a:pPr>
              <a:defRPr/>
            </a:pPr>
            <a:r>
              <a:rPr lang="en-US" dirty="0"/>
              <a:t> Big Data may well be the Next Big Thing in the IT world. </a:t>
            </a:r>
          </a:p>
          <a:p>
            <a:pPr>
              <a:buNone/>
              <a:defRPr/>
            </a:pPr>
            <a:endParaRPr lang="en-US" dirty="0"/>
          </a:p>
          <a:p>
            <a:pPr>
              <a:defRPr/>
            </a:pPr>
            <a:r>
              <a:rPr lang="en-US" dirty="0"/>
              <a:t>Big data burst upon the scene in the first decade of the 21st century.</a:t>
            </a:r>
          </a:p>
          <a:p>
            <a:pPr>
              <a:buNone/>
              <a:defRPr/>
            </a:pPr>
            <a:endParaRPr lang="en-US" dirty="0"/>
          </a:p>
          <a:p>
            <a:pPr>
              <a:defRPr/>
            </a:pPr>
            <a:r>
              <a:rPr lang="en-US" dirty="0"/>
              <a:t>The first organizations to embrace it were online and startup firms. Firms like Google, eBay, LinkedIn, and Facebook were built around big data from the beginning.</a:t>
            </a:r>
          </a:p>
          <a:p>
            <a:pPr>
              <a:buNone/>
              <a:defRPr/>
            </a:pPr>
            <a:endParaRPr lang="en-US" dirty="0"/>
          </a:p>
          <a:p>
            <a:pPr>
              <a:defRPr/>
            </a:pPr>
            <a:r>
              <a:rPr lang="en-US" dirty="0"/>
              <a:t>Like many new information technologies, big data can bring about dramatic cost reductions, substantial improvements in the time required to perform a computing task, or new product and service offerings.</a:t>
            </a:r>
          </a:p>
          <a:p>
            <a:endParaRPr lang="en-US" dirty="0"/>
          </a:p>
        </p:txBody>
      </p:sp>
    </p:spTree>
    <p:extLst>
      <p:ext uri="{BB962C8B-B14F-4D97-AF65-F5344CB8AC3E}">
        <p14:creationId xmlns:p14="http://schemas.microsoft.com/office/powerpoint/2010/main" val="378342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What is BIG DATA</a:t>
            </a:r>
            <a:endParaRPr lang="en-US" dirty="0"/>
          </a:p>
        </p:txBody>
      </p:sp>
      <p:sp>
        <p:nvSpPr>
          <p:cNvPr id="3" name="Content Placeholder 2"/>
          <p:cNvSpPr>
            <a:spLocks noGrp="1"/>
          </p:cNvSpPr>
          <p:nvPr>
            <p:ph idx="1"/>
          </p:nvPr>
        </p:nvSpPr>
        <p:spPr/>
        <p:txBody>
          <a:bodyPr/>
          <a:lstStyle/>
          <a:p>
            <a:r>
              <a:rPr lang="en-US" dirty="0"/>
              <a:t>Walmart handles more than 1 million customer transactions every hour.</a:t>
            </a:r>
          </a:p>
          <a:p>
            <a:pPr>
              <a:buNone/>
            </a:pPr>
            <a:r>
              <a:rPr lang="en-US" dirty="0"/>
              <a:t>• Facebook handles 40 billion photos from its user base.</a:t>
            </a:r>
          </a:p>
          <a:p>
            <a:pPr>
              <a:buNone/>
            </a:pPr>
            <a:r>
              <a:rPr lang="en-US" dirty="0"/>
              <a:t>• Decoding the human genome originally took 10years to process; now it can be achieved in one week.</a:t>
            </a:r>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295401" y="4426014"/>
            <a:ext cx="9601196" cy="1783002"/>
          </a:xfrm>
          <a:prstGeom prst="rect">
            <a:avLst/>
          </a:prstGeom>
          <a:noFill/>
          <a:ln w="9525">
            <a:noFill/>
            <a:miter lim="800000"/>
            <a:headEnd/>
            <a:tailEnd/>
          </a:ln>
        </p:spPr>
      </p:pic>
    </p:spTree>
    <p:extLst>
      <p:ext uri="{BB962C8B-B14F-4D97-AF65-F5344CB8AC3E}">
        <p14:creationId xmlns:p14="http://schemas.microsoft.com/office/powerpoint/2010/main" val="240906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Three Characteristics of Big Data V3s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7916" y="2548907"/>
            <a:ext cx="6655113" cy="3480832"/>
          </a:xfrm>
        </p:spPr>
      </p:pic>
    </p:spTree>
    <p:extLst>
      <p:ext uri="{BB962C8B-B14F-4D97-AF65-F5344CB8AC3E}">
        <p14:creationId xmlns:p14="http://schemas.microsoft.com/office/powerpoint/2010/main" val="2631863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solidFill>
                  <a:prstClr val="black">
                    <a:tint val="75000"/>
                  </a:prstClr>
                </a:solidFill>
              </a:rPr>
              <a:pPr/>
              <a:t>6</a:t>
            </a:fld>
            <a:endParaRPr lang="en-US" dirty="0">
              <a:solidFill>
                <a:prstClr val="black">
                  <a:tint val="75000"/>
                </a:prstClr>
              </a:solidFill>
            </a:endParaRPr>
          </a:p>
        </p:txBody>
      </p:sp>
      <p:pic>
        <p:nvPicPr>
          <p:cNvPr id="4" name="Picture 3"/>
          <p:cNvPicPr>
            <a:picLocks noChangeAspect="1"/>
          </p:cNvPicPr>
          <p:nvPr/>
        </p:nvPicPr>
        <p:blipFill>
          <a:blip r:embed="rId2"/>
          <a:stretch>
            <a:fillRect/>
          </a:stretch>
        </p:blipFill>
        <p:spPr>
          <a:xfrm>
            <a:off x="4891513" y="1904504"/>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808" y="1795883"/>
            <a:ext cx="1962503" cy="2370395"/>
          </a:xfrm>
          <a:prstGeom prst="rect">
            <a:avLst/>
          </a:prstGeom>
        </p:spPr>
      </p:pic>
      <p:pic>
        <p:nvPicPr>
          <p:cNvPr id="6" name="Picture 5"/>
          <p:cNvPicPr>
            <a:picLocks noChangeAspect="1"/>
          </p:cNvPicPr>
          <p:nvPr/>
        </p:nvPicPr>
        <p:blipFill>
          <a:blip r:embed="rId4"/>
          <a:stretch>
            <a:fillRect/>
          </a:stretch>
        </p:blipFill>
        <p:spPr>
          <a:xfrm>
            <a:off x="2424114" y="4379033"/>
            <a:ext cx="2559729" cy="1777866"/>
          </a:xfrm>
          <a:prstGeom prst="rect">
            <a:avLst/>
          </a:prstGeom>
        </p:spPr>
      </p:pic>
    </p:spTree>
    <p:extLst>
      <p:ext uri="{BB962C8B-B14F-4D97-AF65-F5344CB8AC3E}">
        <p14:creationId xmlns:p14="http://schemas.microsoft.com/office/powerpoint/2010/main" val="1371404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00152"/>
            <a:ext cx="8229600" cy="4525963"/>
          </a:xfrm>
        </p:spPr>
        <p:txBody>
          <a:bodyPr/>
          <a:lstStyle/>
          <a:p>
            <a:pPr>
              <a:defRPr/>
            </a:pPr>
            <a:endParaRPr lang="en-US">
              <a:cs typeface="+mn-cs"/>
            </a:endParaRPr>
          </a:p>
        </p:txBody>
      </p:sp>
      <p:sp>
        <p:nvSpPr>
          <p:cNvPr id="12" name="Text Box 37"/>
          <p:cNvSpPr txBox="1">
            <a:spLocks noChangeArrowheads="1"/>
          </p:cNvSpPr>
          <p:nvPr/>
        </p:nvSpPr>
        <p:spPr bwMode="auto">
          <a:xfrm>
            <a:off x="2297113" y="1358902"/>
            <a:ext cx="2825750" cy="7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defTabSz="914400">
              <a:lnSpc>
                <a:spcPct val="90000"/>
              </a:lnSpc>
              <a:spcBef>
                <a:spcPct val="50000"/>
              </a:spcBef>
              <a:defRPr/>
            </a:pPr>
            <a:r>
              <a:rPr lang="en-US" sz="1800" i="1" kern="0">
                <a:solidFill>
                  <a:srgbClr val="00A4DE"/>
                </a:solidFill>
              </a:rPr>
              <a:t>12+ TBs</a:t>
            </a:r>
            <a:r>
              <a:rPr lang="en-US" sz="1300" kern="0">
                <a:solidFill>
                  <a:srgbClr val="000000"/>
                </a:solidFill>
              </a:rPr>
              <a:t> </a:t>
            </a:r>
            <a:br>
              <a:rPr lang="en-US" sz="1300" kern="0">
                <a:solidFill>
                  <a:srgbClr val="000000"/>
                </a:solidFill>
              </a:rPr>
            </a:br>
            <a:r>
              <a:rPr lang="en-US" sz="1400" kern="0">
                <a:solidFill>
                  <a:srgbClr val="075314"/>
                </a:solidFill>
              </a:rPr>
              <a:t>of tweet data </a:t>
            </a:r>
            <a:br>
              <a:rPr lang="en-US" sz="1400" kern="0">
                <a:solidFill>
                  <a:srgbClr val="075314"/>
                </a:solidFill>
              </a:rPr>
            </a:br>
            <a:r>
              <a:rPr lang="en-US" sz="1400" kern="0">
                <a:solidFill>
                  <a:srgbClr val="075314"/>
                </a:solidFill>
              </a:rPr>
              <a:t>every day</a:t>
            </a:r>
          </a:p>
        </p:txBody>
      </p:sp>
      <p:sp>
        <p:nvSpPr>
          <p:cNvPr id="13" name="Text Box 38"/>
          <p:cNvSpPr txBox="1">
            <a:spLocks noChangeArrowheads="1"/>
          </p:cNvSpPr>
          <p:nvPr/>
        </p:nvSpPr>
        <p:spPr bwMode="auto">
          <a:xfrm>
            <a:off x="3662363" y="4549777"/>
            <a:ext cx="1325562" cy="7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defTabSz="914400">
              <a:lnSpc>
                <a:spcPct val="90000"/>
              </a:lnSpc>
              <a:spcBef>
                <a:spcPct val="50000"/>
              </a:spcBef>
              <a:defRPr/>
            </a:pPr>
            <a:r>
              <a:rPr lang="en-US" sz="1800" i="1" kern="0">
                <a:solidFill>
                  <a:srgbClr val="00A4DE"/>
                </a:solidFill>
              </a:rPr>
              <a:t>25+ TBs </a:t>
            </a:r>
            <a:r>
              <a:rPr lang="en-US" sz="1400" kern="0">
                <a:solidFill>
                  <a:srgbClr val="075314"/>
                </a:solidFill>
              </a:rPr>
              <a:t>of</a:t>
            </a:r>
            <a:br>
              <a:rPr lang="en-US" sz="1400" kern="0">
                <a:solidFill>
                  <a:srgbClr val="075314"/>
                </a:solidFill>
              </a:rPr>
            </a:br>
            <a:r>
              <a:rPr lang="en-US" sz="1400" ker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4889" y="2036764"/>
            <a:ext cx="2784475" cy="2544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p:cNvSpPr>
            <a:spLocks noChangeArrowheads="1"/>
          </p:cNvSpPr>
          <p:nvPr/>
        </p:nvSpPr>
        <p:spPr bwMode="auto">
          <a:xfrm rot="16200000">
            <a:off x="1334295" y="3556796"/>
            <a:ext cx="1470025" cy="538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defTabSz="914400">
              <a:lnSpc>
                <a:spcPct val="90000"/>
              </a:lnSpc>
              <a:spcBef>
                <a:spcPct val="50000"/>
              </a:spcBef>
              <a:defRPr/>
            </a:pPr>
            <a:r>
              <a:rPr lang="en-US" i="1" kern="0" dirty="0">
                <a:solidFill>
                  <a:srgbClr val="00A4DE"/>
                </a:solidFill>
              </a:rPr>
              <a:t>? TBs </a:t>
            </a:r>
            <a:r>
              <a:rPr lang="en-US" sz="1400" kern="0" dirty="0">
                <a:solidFill>
                  <a:srgbClr val="075314"/>
                </a:solidFill>
              </a:rPr>
              <a:t>of</a:t>
            </a:r>
            <a:br>
              <a:rPr lang="en-US" sz="1400" kern="0" dirty="0">
                <a:solidFill>
                  <a:srgbClr val="075314"/>
                </a:solidFill>
              </a:rPr>
            </a:br>
            <a:r>
              <a:rPr lang="en-US" sz="1400" kern="0" dirty="0">
                <a:solidFill>
                  <a:srgbClr val="075314"/>
                </a:solidFill>
              </a:rPr>
              <a:t>data every day</a:t>
            </a:r>
          </a:p>
        </p:txBody>
      </p:sp>
      <p:grpSp>
        <p:nvGrpSpPr>
          <p:cNvPr id="16" name="Group 15"/>
          <p:cNvGrpSpPr>
            <a:grpSpLocks/>
          </p:cNvGrpSpPr>
          <p:nvPr/>
        </p:nvGrpSpPr>
        <p:grpSpPr bwMode="auto">
          <a:xfrm>
            <a:off x="1900238" y="4638677"/>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rapezoid 18"/>
          <p:cNvSpPr/>
          <p:nvPr/>
        </p:nvSpPr>
        <p:spPr bwMode="auto">
          <a:xfrm rot="16200000">
            <a:off x="4627563" y="115889"/>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defTabSz="914400">
              <a:spcBef>
                <a:spcPct val="50000"/>
              </a:spcBef>
              <a:defRPr/>
            </a:pPr>
            <a:endParaRPr lang="en-US" sz="1400" kern="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5410201" y="627065"/>
            <a:ext cx="5337175" cy="5914589"/>
            <a:chOff x="3733800" y="742950"/>
            <a:chExt cx="5337175" cy="5914589"/>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defTabSz="914400"/>
                <a:r>
                  <a:rPr lang="en-US" i="1">
                    <a:solidFill>
                      <a:srgbClr val="00A4DE"/>
                    </a:solidFill>
                  </a:rPr>
                  <a:t>2+ billion</a:t>
                </a:r>
                <a:r>
                  <a:rPr lang="en-US" sz="1400">
                    <a:solidFill>
                      <a:srgbClr val="075314"/>
                    </a:solidFill>
                  </a:rPr>
                  <a:t> people on the Web by end 2011 </a:t>
                </a:r>
                <a:endParaRPr lang="en-US">
                  <a:solidFill>
                    <a:prstClr val="black"/>
                  </a:solidFill>
                </a:endParaRPr>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ctr" defTabSz="914400"/>
                <a:r>
                  <a:rPr lang="en-US" i="1">
                    <a:solidFill>
                      <a:srgbClr val="00A4DE"/>
                    </a:solidFill>
                  </a:rPr>
                  <a:t>30 billion</a:t>
                </a:r>
                <a:r>
                  <a:rPr lang="en-US" sz="1400">
                    <a:solidFill>
                      <a:srgbClr val="075314"/>
                    </a:solidFill>
                  </a:rPr>
                  <a:t> RFID tags today</a:t>
                </a:r>
                <a:br>
                  <a:rPr lang="en-US" sz="1400">
                    <a:solidFill>
                      <a:srgbClr val="075314"/>
                    </a:solidFill>
                  </a:rPr>
                </a:br>
                <a:r>
                  <a:rPr lang="en-US" sz="1400">
                    <a:solidFill>
                      <a:srgbClr val="075314"/>
                    </a:solidFill>
                  </a:rPr>
                  <a:t> (1.3B in 2005)</a:t>
                </a:r>
                <a:endParaRPr lang="en-US">
                  <a:solidFill>
                    <a:prstClr val="black"/>
                  </a:solidFill>
                </a:endParaRPr>
              </a:p>
            </p:txBody>
          </p:sp>
          <p:sp>
            <p:nvSpPr>
              <p:cNvPr id="17425" name="Rectangle 4"/>
              <p:cNvSpPr>
                <a:spLocks noChangeArrowheads="1"/>
              </p:cNvSpPr>
              <p:nvPr/>
            </p:nvSpPr>
            <p:spPr bwMode="auto">
              <a:xfrm>
                <a:off x="7747000" y="742950"/>
                <a:ext cx="1323975" cy="1661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defTabSz="914400"/>
                <a:r>
                  <a:rPr lang="en-US" i="1">
                    <a:solidFill>
                      <a:srgbClr val="00A4DE"/>
                    </a:solidFill>
                  </a:rPr>
                  <a:t>4.6 billion</a:t>
                </a:r>
                <a:r>
                  <a:rPr lang="en-US" sz="1400">
                    <a:solidFill>
                      <a:srgbClr val="075314"/>
                    </a:solidFill>
                  </a:rPr>
                  <a:t> camera phones world wide</a:t>
                </a:r>
                <a:endParaRPr lang="en-US">
                  <a:solidFill>
                    <a:prstClr val="black"/>
                  </a:solidFill>
                </a:endParaRPr>
              </a:p>
            </p:txBody>
          </p:sp>
          <p:sp>
            <p:nvSpPr>
              <p:cNvPr id="17426" name="Rectangle 5"/>
              <p:cNvSpPr>
                <a:spLocks noChangeArrowheads="1"/>
              </p:cNvSpPr>
              <p:nvPr/>
            </p:nvSpPr>
            <p:spPr bwMode="auto">
              <a:xfrm>
                <a:off x="7696200" y="2609850"/>
                <a:ext cx="1374775" cy="2000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defTabSz="914400"/>
                <a:r>
                  <a:rPr lang="en-US" i="1">
                    <a:solidFill>
                      <a:srgbClr val="00A4DE"/>
                    </a:solidFill>
                  </a:rPr>
                  <a:t>100s of millions of GPS enabled</a:t>
                </a:r>
                <a:r>
                  <a:rPr lang="en-US" sz="1400">
                    <a:solidFill>
                      <a:srgbClr val="075314"/>
                    </a:solidFill>
                  </a:rPr>
                  <a:t> devices sold annually</a:t>
                </a:r>
                <a:endParaRPr lang="en-US">
                  <a:solidFill>
                    <a:prstClr val="black"/>
                  </a:solidFill>
                </a:endParaRPr>
              </a:p>
            </p:txBody>
          </p:sp>
        </p:grpSp>
        <p:sp>
          <p:nvSpPr>
            <p:cNvPr id="17420" name="Rectangle 4"/>
            <p:cNvSpPr>
              <a:spLocks noChangeArrowheads="1"/>
            </p:cNvSpPr>
            <p:nvPr/>
          </p:nvSpPr>
          <p:spPr bwMode="auto">
            <a:xfrm>
              <a:off x="3733800" y="5487988"/>
              <a:ext cx="2374900"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ctr" defTabSz="914400"/>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a:solidFill>
                  <a:prstClr val="black"/>
                </a:solidFill>
              </a:endParaRPr>
            </a:p>
          </p:txBody>
        </p:sp>
      </p:grpSp>
      <p:sp>
        <p:nvSpPr>
          <p:cNvPr id="29" name="Trapezoid 28"/>
          <p:cNvSpPr/>
          <p:nvPr/>
        </p:nvSpPr>
        <p:spPr bwMode="auto">
          <a:xfrm rot="16200000">
            <a:off x="4779963" y="268289"/>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defTabSz="914400">
              <a:spcBef>
                <a:spcPct val="50000"/>
              </a:spcBef>
              <a:defRPr/>
            </a:pPr>
            <a:endParaRPr lang="en-US" sz="140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522875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609600" y="1447800"/>
            <a:ext cx="6400800" cy="4876800"/>
          </a:xfrm>
        </p:spPr>
        <p:txBody>
          <a:bodyPr rtlCol="0">
            <a:normAutofit lnSpcReduction="10000"/>
          </a:bodyPr>
          <a:lstStyle/>
          <a:p>
            <a:pPr marL="182880" indent="-182880">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a:t>
            </a:r>
          </a:p>
        </p:txBody>
      </p:sp>
      <p:sp>
        <p:nvSpPr>
          <p:cNvPr id="19460" name="Rectangle 1"/>
          <p:cNvSpPr>
            <a:spLocks noChangeArrowheads="1"/>
          </p:cNvSpPr>
          <p:nvPr/>
        </p:nvSpPr>
        <p:spPr bwMode="auto">
          <a:xfrm>
            <a:off x="1524000" y="-323166"/>
            <a:ext cx="41229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defTabSz="914400"/>
            <a:r>
              <a:rPr lang="en-US">
                <a:solidFill>
                  <a:prstClr val="black"/>
                </a:solidFill>
              </a:rPr>
              <a:t>1. </a:t>
            </a:r>
          </a:p>
          <a:p>
            <a:pPr defTabSz="914400" eaLnBrk="0" hangingPunct="0"/>
            <a:r>
              <a:rPr lang="en-US">
                <a:solidFill>
                  <a:prstClr val="black"/>
                </a:solidFill>
              </a:rPr>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828801"/>
            <a:ext cx="2933700" cy="349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415682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1648266"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sp>
        <p:nvSpPr>
          <p:cNvPr id="10" name="Slide Number Placeholder 9"/>
          <p:cNvSpPr>
            <a:spLocks noGrp="1"/>
          </p:cNvSpPr>
          <p:nvPr>
            <p:ph type="sldNum" sz="quarter" idx="12"/>
          </p:nvPr>
        </p:nvSpPr>
        <p:spPr/>
        <p:txBody>
          <a:bodyPr/>
          <a:lstStyle/>
          <a:p>
            <a:fld id="{EBFB1032-EA64-7144-B003-9BCC9D94B503}" type="slidenum">
              <a:rPr lang="en-US" smtClean="0">
                <a:solidFill>
                  <a:prstClr val="black">
                    <a:tint val="75000"/>
                  </a:prstClr>
                </a:solidFill>
              </a:rPr>
              <a:pPr/>
              <a:t>9</a:t>
            </a:fld>
            <a:endParaRPr lang="en-US" dirty="0">
              <a:solidFill>
                <a:prstClr val="black">
                  <a:tint val="75000"/>
                </a:prstClr>
              </a:solidFill>
            </a:endParaRPr>
          </a:p>
        </p:txBody>
      </p:sp>
      <p:pic>
        <p:nvPicPr>
          <p:cNvPr id="4" name="Picture 3"/>
          <p:cNvPicPr>
            <a:picLocks noChangeAspect="1"/>
          </p:cNvPicPr>
          <p:nvPr/>
        </p:nvPicPr>
        <p:blipFill>
          <a:blip r:embed="rId2"/>
          <a:stretch>
            <a:fillRect/>
          </a:stretch>
        </p:blipFill>
        <p:spPr>
          <a:xfrm>
            <a:off x="8807046" y="1860327"/>
            <a:ext cx="1127257" cy="1123499"/>
          </a:xfrm>
          <a:prstGeom prst="rect">
            <a:avLst/>
          </a:prstGeom>
        </p:spPr>
      </p:pic>
      <p:pic>
        <p:nvPicPr>
          <p:cNvPr id="5" name="Picture 4"/>
          <p:cNvPicPr>
            <a:picLocks noChangeAspect="1"/>
          </p:cNvPicPr>
          <p:nvPr/>
        </p:nvPicPr>
        <p:blipFill>
          <a:blip r:embed="rId3"/>
          <a:stretch>
            <a:fillRect/>
          </a:stretch>
        </p:blipFill>
        <p:spPr>
          <a:xfrm>
            <a:off x="7038535" y="1860326"/>
            <a:ext cx="1559504" cy="1169628"/>
          </a:xfrm>
          <a:prstGeom prst="rect">
            <a:avLst/>
          </a:prstGeom>
        </p:spPr>
      </p:pic>
      <p:pic>
        <p:nvPicPr>
          <p:cNvPr id="6" name="Picture 5"/>
          <p:cNvPicPr>
            <a:picLocks noChangeAspect="1"/>
          </p:cNvPicPr>
          <p:nvPr/>
        </p:nvPicPr>
        <p:blipFill>
          <a:blip r:embed="rId4"/>
          <a:stretch>
            <a:fillRect/>
          </a:stretch>
        </p:blipFill>
        <p:spPr>
          <a:xfrm>
            <a:off x="8981748" y="3311452"/>
            <a:ext cx="1175797" cy="900200"/>
          </a:xfrm>
          <a:prstGeom prst="rect">
            <a:avLst/>
          </a:prstGeom>
        </p:spPr>
      </p:pic>
      <p:pic>
        <p:nvPicPr>
          <p:cNvPr id="7" name="Picture 6"/>
          <p:cNvPicPr>
            <a:picLocks noChangeAspect="1"/>
          </p:cNvPicPr>
          <p:nvPr/>
        </p:nvPicPr>
        <p:blipFill>
          <a:blip r:embed="rId5"/>
          <a:stretch>
            <a:fillRect/>
          </a:stretch>
        </p:blipFill>
        <p:spPr>
          <a:xfrm>
            <a:off x="8365816" y="4400178"/>
            <a:ext cx="1791729" cy="1057446"/>
          </a:xfrm>
          <a:prstGeom prst="rect">
            <a:avLst/>
          </a:prstGeom>
        </p:spPr>
      </p:pic>
      <p:pic>
        <p:nvPicPr>
          <p:cNvPr id="8" name="Picture 7"/>
          <p:cNvPicPr>
            <a:picLocks noChangeAspect="1"/>
          </p:cNvPicPr>
          <p:nvPr/>
        </p:nvPicPr>
        <p:blipFill>
          <a:blip r:embed="rId6"/>
          <a:stretch>
            <a:fillRect/>
          </a:stretch>
        </p:blipFill>
        <p:spPr>
          <a:xfrm>
            <a:off x="7217535" y="3195706"/>
            <a:ext cx="1589510" cy="1204473"/>
          </a:xfrm>
          <a:prstGeom prst="rect">
            <a:avLst/>
          </a:prstGeom>
        </p:spPr>
      </p:pic>
      <p:pic>
        <p:nvPicPr>
          <p:cNvPr id="9" name="Picture 8"/>
          <p:cNvPicPr>
            <a:picLocks noChangeAspect="1"/>
          </p:cNvPicPr>
          <p:nvPr/>
        </p:nvPicPr>
        <p:blipFill>
          <a:blip r:embed="rId7"/>
          <a:stretch>
            <a:fillRect/>
          </a:stretch>
        </p:blipFill>
        <p:spPr>
          <a:xfrm>
            <a:off x="6838291" y="4616977"/>
            <a:ext cx="1527524" cy="1234326"/>
          </a:xfrm>
          <a:prstGeom prst="rect">
            <a:avLst/>
          </a:prstGeom>
        </p:spPr>
      </p:pic>
      <p:sp>
        <p:nvSpPr>
          <p:cNvPr id="11" name="Rectangle 10"/>
          <p:cNvSpPr/>
          <p:nvPr/>
        </p:nvSpPr>
        <p:spPr>
          <a:xfrm>
            <a:off x="2057400" y="5943601"/>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dirty="0">
                <a:solidFill>
                  <a:srgbClr val="0000FF"/>
                </a:solidFill>
              </a:rPr>
              <a:t>To extract knowledge</a:t>
            </a:r>
            <a:r>
              <a:rPr lang="en-US" dirty="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03987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TotalTime>
  <Words>1410</Words>
  <Application>Microsoft Office PowerPoint</Application>
  <PresentationFormat>Widescreen</PresentationFormat>
  <Paragraphs>200</Paragraphs>
  <Slides>28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맑은 고딕</vt:lpstr>
      <vt:lpstr>ＭＳ Ｐゴシック</vt:lpstr>
      <vt:lpstr>Arial</vt:lpstr>
      <vt:lpstr>Calibri</vt:lpstr>
      <vt:lpstr>Calisto MT</vt:lpstr>
      <vt:lpstr>Trebuchet MS</vt:lpstr>
      <vt:lpstr>Wingdings</vt:lpstr>
      <vt:lpstr>Office Theme</vt:lpstr>
      <vt:lpstr>Introduction to Big Data and NoSQL</vt:lpstr>
      <vt:lpstr>What’s Big Data?</vt:lpstr>
      <vt:lpstr>Introduction</vt:lpstr>
      <vt:lpstr>What is BIG DATA</vt:lpstr>
      <vt:lpstr>Three Characteristics of Big Data V3s</vt:lpstr>
      <vt:lpstr>Big Data: 3V’s</vt:lpstr>
      <vt:lpstr>PowerPoint Presentation</vt:lpstr>
      <vt:lpstr>The Earthscope</vt:lpstr>
      <vt:lpstr>Variety (Complexity) </vt:lpstr>
      <vt:lpstr>PowerPoint Presentation</vt:lpstr>
      <vt:lpstr>Velocity (Speed) </vt:lpstr>
      <vt:lpstr>Real-time/Fast Data</vt:lpstr>
      <vt:lpstr>Some Make it 4V’s</vt:lpstr>
      <vt:lpstr>The Structure of Big Data</vt:lpstr>
      <vt:lpstr>Why Big Data</vt:lpstr>
      <vt:lpstr>Why Big Data</vt:lpstr>
      <vt:lpstr>Applications</vt:lpstr>
      <vt:lpstr>NoSQL</vt:lpstr>
      <vt:lpstr>Major issues of Relational Databases</vt:lpstr>
      <vt:lpstr>What is NoSQL?</vt:lpstr>
      <vt:lpstr>Why NoSQL</vt:lpstr>
      <vt:lpstr>CAP Theorem</vt:lpstr>
      <vt:lpstr>Availability</vt:lpstr>
      <vt:lpstr>Consistency Model</vt:lpstr>
      <vt:lpstr>Eventual Consistency</vt:lpstr>
      <vt:lpstr>Common Advantages</vt:lpstr>
      <vt:lpstr>Characterisics of NoSQL</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FOUNDATION</dc:title>
  <dc:creator>ROHIT SHARMA</dc:creator>
  <cp:lastModifiedBy>GameChanger</cp:lastModifiedBy>
  <cp:revision>37</cp:revision>
  <dcterms:created xsi:type="dcterms:W3CDTF">2018-07-25T00:54:45Z</dcterms:created>
  <dcterms:modified xsi:type="dcterms:W3CDTF">2018-11-14T04:16:58Z</dcterms:modified>
</cp:coreProperties>
</file>